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ppt/tags/tag49.xml" ContentType="application/vnd.openxmlformats-officedocument.presentationml.tags+xml"/>
  <Override PartName="/ppt/notesSlides/notesSlide27.xml" ContentType="application/vnd.openxmlformats-officedocument.presentationml.notesSlide+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notesSlides/notesSlide3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56.xml" ContentType="application/vnd.openxmlformats-officedocument.presentationml.tags+xml"/>
  <Override PartName="/ppt/notesSlides/notesSlide3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58.xml" ContentType="application/vnd.openxmlformats-officedocument.presentationml.tags+xml"/>
  <Override PartName="/ppt/notesSlides/notesSlide36.xml" ContentType="application/vnd.openxmlformats-officedocument.presentationml.notesSlide+xml"/>
  <Override PartName="/ppt/tags/tag59.xml" ContentType="application/vnd.openxmlformats-officedocument.presentationml.tags+xml"/>
  <Override PartName="/ppt/notesSlides/notesSlide37.xml" ContentType="application/vnd.openxmlformats-officedocument.presentationml.notesSlide+xml"/>
  <Override PartName="/ppt/tags/tag60.xml" ContentType="application/vnd.openxmlformats-officedocument.presentationml.tags+xml"/>
  <Override PartName="/ppt/notesSlides/notesSlide38.xml" ContentType="application/vnd.openxmlformats-officedocument.presentationml.notesSlide+xml"/>
  <Override PartName="/ppt/tags/tag61.xml" ContentType="application/vnd.openxmlformats-officedocument.presentationml.tags+xml"/>
  <Override PartName="/ppt/notesSlides/notesSlide39.xml" ContentType="application/vnd.openxmlformats-officedocument.presentationml.notesSlide+xml"/>
  <Override PartName="/ppt/tags/tag62.xml" ContentType="application/vnd.openxmlformats-officedocument.presentationml.tags+xml"/>
  <Override PartName="/ppt/notesSlides/notesSlide40.xml" ContentType="application/vnd.openxmlformats-officedocument.presentationml.notesSlide+xml"/>
  <Override PartName="/ppt/tags/tag63.xml" ContentType="application/vnd.openxmlformats-officedocument.presentationml.tags+xml"/>
  <Override PartName="/ppt/notesSlides/notesSlide41.xml" ContentType="application/vnd.openxmlformats-officedocument.presentationml.notesSlide+xml"/>
  <Override PartName="/ppt/tags/tag64.xml" ContentType="application/vnd.openxmlformats-officedocument.presentationml.tags+xml"/>
  <Override PartName="/ppt/notesSlides/notesSlide42.xml" ContentType="application/vnd.openxmlformats-officedocument.presentationml.notesSlide+xml"/>
  <Override PartName="/ppt/tags/tag65.xml" ContentType="application/vnd.openxmlformats-officedocument.presentationml.tags+xml"/>
  <Override PartName="/ppt/notesSlides/notesSlide43.xml" ContentType="application/vnd.openxmlformats-officedocument.presentationml.notesSlide+xml"/>
  <Override PartName="/ppt/tags/tag66.xml" ContentType="application/vnd.openxmlformats-officedocument.presentationml.tags+xml"/>
  <Override PartName="/ppt/notesSlides/notesSlide44.xml" ContentType="application/vnd.openxmlformats-officedocument.presentationml.notesSlide+xml"/>
  <Override PartName="/ppt/tags/tag67.xml" ContentType="application/vnd.openxmlformats-officedocument.presentationml.tags+xml"/>
  <Override PartName="/ppt/notesSlides/notesSlide45.xml" ContentType="application/vnd.openxmlformats-officedocument.presentationml.notesSlide+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21" r:id="rId2"/>
    <p:sldId id="322" r:id="rId3"/>
    <p:sldId id="306" r:id="rId4"/>
    <p:sldId id="310" r:id="rId5"/>
    <p:sldId id="312" r:id="rId6"/>
    <p:sldId id="308" r:id="rId7"/>
    <p:sldId id="256" r:id="rId8"/>
    <p:sldId id="257" r:id="rId9"/>
    <p:sldId id="258" r:id="rId10"/>
    <p:sldId id="262" r:id="rId11"/>
    <p:sldId id="271" r:id="rId12"/>
    <p:sldId id="270" r:id="rId13"/>
    <p:sldId id="269" r:id="rId14"/>
    <p:sldId id="268" r:id="rId15"/>
    <p:sldId id="267" r:id="rId16"/>
    <p:sldId id="266" r:id="rId17"/>
    <p:sldId id="265" r:id="rId18"/>
    <p:sldId id="264" r:id="rId19"/>
    <p:sldId id="263" r:id="rId20"/>
    <p:sldId id="261" r:id="rId21"/>
    <p:sldId id="259" r:id="rId22"/>
    <p:sldId id="260" r:id="rId23"/>
    <p:sldId id="287" r:id="rId24"/>
    <p:sldId id="286" r:id="rId25"/>
    <p:sldId id="285" r:id="rId26"/>
    <p:sldId id="284" r:id="rId27"/>
    <p:sldId id="283" r:id="rId28"/>
    <p:sldId id="282" r:id="rId29"/>
    <p:sldId id="281" r:id="rId30"/>
    <p:sldId id="280" r:id="rId31"/>
    <p:sldId id="279" r:id="rId32"/>
    <p:sldId id="278" r:id="rId33"/>
    <p:sldId id="277" r:id="rId34"/>
    <p:sldId id="276" r:id="rId35"/>
    <p:sldId id="275" r:id="rId36"/>
    <p:sldId id="274" r:id="rId37"/>
    <p:sldId id="273" r:id="rId38"/>
    <p:sldId id="289" r:id="rId39"/>
    <p:sldId id="290" r:id="rId40"/>
    <p:sldId id="291" r:id="rId41"/>
    <p:sldId id="292" r:id="rId42"/>
    <p:sldId id="298" r:id="rId43"/>
    <p:sldId id="300" r:id="rId44"/>
    <p:sldId id="302" r:id="rId45"/>
    <p:sldId id="330" r:id="rId46"/>
    <p:sldId id="333" r:id="rId47"/>
    <p:sldId id="331" r:id="rId48"/>
    <p:sldId id="332" r:id="rId49"/>
    <p:sldId id="304" r:id="rId50"/>
    <p:sldId id="303" r:id="rId51"/>
    <p:sldId id="325" r:id="rId52"/>
    <p:sldId id="326" r:id="rId53"/>
    <p:sldId id="327" r:id="rId54"/>
    <p:sldId id="329" r:id="rId55"/>
    <p:sldId id="328" r:id="rId56"/>
    <p:sldId id="320" r:id="rId57"/>
    <p:sldId id="295" r:id="rId58"/>
    <p:sldId id="324" r:id="rId59"/>
    <p:sldId id="305" r:id="rId60"/>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CD"/>
    <a:srgbClr val="D3D3D3"/>
    <a:srgbClr val="8EB4E3"/>
    <a:srgbClr val="99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6" autoAdjust="0"/>
    <p:restoredTop sz="88293" autoAdjust="0"/>
  </p:normalViewPr>
  <p:slideViewPr>
    <p:cSldViewPr>
      <p:cViewPr varScale="1">
        <p:scale>
          <a:sx n="108" d="100"/>
          <a:sy n="108" d="100"/>
        </p:scale>
        <p:origin x="-828" y="-78"/>
      </p:cViewPr>
      <p:guideLst>
        <p:guide orient="horz" pos="2160"/>
        <p:guide pos="2880"/>
      </p:guideLst>
    </p:cSldViewPr>
  </p:slideViewPr>
  <p:outlineViewPr>
    <p:cViewPr>
      <p:scale>
        <a:sx n="33" d="100"/>
        <a:sy n="33" d="100"/>
      </p:scale>
      <p:origin x="0" y="-535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44D78-93FA-4376-BDB1-7EABCE05746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C580F32-D392-4E32-980A-6E98B2FAAA28}">
      <dgm:prSet/>
      <dgm:spPr/>
      <dgm:t>
        <a:bodyPr/>
        <a:lstStyle/>
        <a:p>
          <a:pPr rtl="0"/>
          <a:r>
            <a:rPr lang="en-US" dirty="0" smtClean="0"/>
            <a:t>The Tool</a:t>
          </a:r>
          <a:endParaRPr lang="en-US" dirty="0"/>
        </a:p>
      </dgm:t>
    </dgm:pt>
    <dgm:pt modelId="{7D4DF759-C5A2-4BD5-8ADE-5778343C15C6}" type="parTrans" cxnId="{CB6F60A9-EE25-4E48-B37D-C1ED0AC539CC}">
      <dgm:prSet/>
      <dgm:spPr/>
      <dgm:t>
        <a:bodyPr/>
        <a:lstStyle/>
        <a:p>
          <a:endParaRPr lang="en-US"/>
        </a:p>
      </dgm:t>
    </dgm:pt>
    <dgm:pt modelId="{3C57770F-7702-42EC-909D-6E97E94BA65D}" type="sibTrans" cxnId="{CB6F60A9-EE25-4E48-B37D-C1ED0AC539CC}">
      <dgm:prSet/>
      <dgm:spPr/>
      <dgm:t>
        <a:bodyPr/>
        <a:lstStyle/>
        <a:p>
          <a:endParaRPr lang="en-US"/>
        </a:p>
      </dgm:t>
    </dgm:pt>
    <dgm:pt modelId="{00C0CADE-0769-4478-82B5-2ECA3176CA6F}">
      <dgm:prSet/>
      <dgm:spPr/>
      <dgm:t>
        <a:bodyPr/>
        <a:lstStyle/>
        <a:p>
          <a:pPr rtl="0"/>
          <a:r>
            <a:rPr lang="en-US" dirty="0" smtClean="0"/>
            <a:t>This Presentation</a:t>
          </a:r>
          <a:endParaRPr lang="en-US" dirty="0"/>
        </a:p>
      </dgm:t>
    </dgm:pt>
    <dgm:pt modelId="{E5A66EBB-0DFC-4AD6-BD00-F985C5246AF1}" type="parTrans" cxnId="{8C1D2F1D-C0E8-4326-839C-C39166B49C3F}">
      <dgm:prSet/>
      <dgm:spPr/>
      <dgm:t>
        <a:bodyPr/>
        <a:lstStyle/>
        <a:p>
          <a:endParaRPr lang="en-US"/>
        </a:p>
      </dgm:t>
    </dgm:pt>
    <dgm:pt modelId="{BAA1CDEF-15DB-48EC-9D34-11F2B3C9FEA1}" type="sibTrans" cxnId="{8C1D2F1D-C0E8-4326-839C-C39166B49C3F}">
      <dgm:prSet/>
      <dgm:spPr/>
      <dgm:t>
        <a:bodyPr/>
        <a:lstStyle/>
        <a:p>
          <a:endParaRPr lang="en-US"/>
        </a:p>
      </dgm:t>
    </dgm:pt>
    <dgm:pt modelId="{7B4B0F1B-54EF-4F39-8A24-23ED598CE90B}">
      <dgm:prSet/>
      <dgm:spPr/>
      <dgm:t>
        <a:bodyPr/>
        <a:lstStyle/>
        <a:p>
          <a:pPr rtl="0"/>
          <a:r>
            <a:rPr lang="en-US" dirty="0" smtClean="0"/>
            <a:t>Pedestal Calibration (PedCal) is a new routine in System Test Software (build 17 or greater) that should not be run unless directed by a troubleshooting procedure or fault note </a:t>
          </a:r>
          <a:endParaRPr lang="en-US" dirty="0"/>
        </a:p>
      </dgm:t>
    </dgm:pt>
    <dgm:pt modelId="{470B3F3B-6B1F-4D52-8160-F2BCAD52203E}" type="parTrans" cxnId="{3C1C040F-7E0B-4153-82BA-905528C802AA}">
      <dgm:prSet/>
      <dgm:spPr/>
      <dgm:t>
        <a:bodyPr/>
        <a:lstStyle/>
        <a:p>
          <a:endParaRPr lang="en-US"/>
        </a:p>
      </dgm:t>
    </dgm:pt>
    <dgm:pt modelId="{711D815B-D464-4AD7-9BC4-804072B15934}" type="sibTrans" cxnId="{3C1C040F-7E0B-4153-82BA-905528C802AA}">
      <dgm:prSet/>
      <dgm:spPr/>
      <dgm:t>
        <a:bodyPr/>
        <a:lstStyle/>
        <a:p>
          <a:endParaRPr lang="en-US"/>
        </a:p>
      </dgm:t>
    </dgm:pt>
    <dgm:pt modelId="{30D52C72-E1B6-426C-ACD2-85BA42ACFF3A}">
      <dgm:prSet/>
      <dgm:spPr/>
      <dgm:t>
        <a:bodyPr/>
        <a:lstStyle/>
        <a:p>
          <a:pPr rtl="0"/>
          <a:r>
            <a:rPr lang="en-US" dirty="0" smtClean="0"/>
            <a:t>This presentation provides a description and demonstration of  PedCal to help familiarize you with how the tool works.</a:t>
          </a:r>
          <a:endParaRPr lang="en-US" dirty="0"/>
        </a:p>
      </dgm:t>
    </dgm:pt>
    <dgm:pt modelId="{5C6BF2B2-8EE8-4EAB-BAFA-C58D30995716}" type="parTrans" cxnId="{76AF7B2C-FD62-4512-9330-E7A3BC0DA876}">
      <dgm:prSet/>
      <dgm:spPr/>
      <dgm:t>
        <a:bodyPr/>
        <a:lstStyle/>
        <a:p>
          <a:endParaRPr lang="en-US"/>
        </a:p>
      </dgm:t>
    </dgm:pt>
    <dgm:pt modelId="{98AB9654-D14C-4358-80C2-1ADF1354EF30}" type="sibTrans" cxnId="{76AF7B2C-FD62-4512-9330-E7A3BC0DA876}">
      <dgm:prSet/>
      <dgm:spPr/>
      <dgm:t>
        <a:bodyPr/>
        <a:lstStyle/>
        <a:p>
          <a:endParaRPr lang="en-US"/>
        </a:p>
      </dgm:t>
    </dgm:pt>
    <dgm:pt modelId="{F00D9239-2F2C-4F76-976B-4AD6618E2902}" type="pres">
      <dgm:prSet presAssocID="{4EC44D78-93FA-4376-BDB1-7EABCE05746E}" presName="Name0" presStyleCnt="0">
        <dgm:presLayoutVars>
          <dgm:dir/>
          <dgm:animLvl val="lvl"/>
          <dgm:resizeHandles val="exact"/>
        </dgm:presLayoutVars>
      </dgm:prSet>
      <dgm:spPr/>
      <dgm:t>
        <a:bodyPr/>
        <a:lstStyle/>
        <a:p>
          <a:endParaRPr lang="en-US"/>
        </a:p>
      </dgm:t>
    </dgm:pt>
    <dgm:pt modelId="{788464E5-68B9-4773-91D6-9004B97BD5ED}" type="pres">
      <dgm:prSet presAssocID="{1C580F32-D392-4E32-980A-6E98B2FAAA28}" presName="composite" presStyleCnt="0"/>
      <dgm:spPr/>
    </dgm:pt>
    <dgm:pt modelId="{DB9F570F-AEC1-4D87-9A19-7C2913B5A499}" type="pres">
      <dgm:prSet presAssocID="{1C580F32-D392-4E32-980A-6E98B2FAAA28}" presName="parTx" presStyleLbl="alignNode1" presStyleIdx="0" presStyleCnt="2">
        <dgm:presLayoutVars>
          <dgm:chMax val="0"/>
          <dgm:chPref val="0"/>
          <dgm:bulletEnabled val="1"/>
        </dgm:presLayoutVars>
      </dgm:prSet>
      <dgm:spPr/>
      <dgm:t>
        <a:bodyPr/>
        <a:lstStyle/>
        <a:p>
          <a:endParaRPr lang="en-US"/>
        </a:p>
      </dgm:t>
    </dgm:pt>
    <dgm:pt modelId="{B4379E31-BF9B-4C52-B356-3E18DAEC533F}" type="pres">
      <dgm:prSet presAssocID="{1C580F32-D392-4E32-980A-6E98B2FAAA28}" presName="desTx" presStyleLbl="alignAccFollowNode1" presStyleIdx="0" presStyleCnt="2">
        <dgm:presLayoutVars>
          <dgm:bulletEnabled val="1"/>
        </dgm:presLayoutVars>
      </dgm:prSet>
      <dgm:spPr/>
      <dgm:t>
        <a:bodyPr/>
        <a:lstStyle/>
        <a:p>
          <a:endParaRPr lang="en-US"/>
        </a:p>
      </dgm:t>
    </dgm:pt>
    <dgm:pt modelId="{71283083-4741-44A4-A69B-8397E6C25833}" type="pres">
      <dgm:prSet presAssocID="{3C57770F-7702-42EC-909D-6E97E94BA65D}" presName="space" presStyleCnt="0"/>
      <dgm:spPr/>
    </dgm:pt>
    <dgm:pt modelId="{88453AF0-BC08-4748-A579-D8CC4C1CBCAD}" type="pres">
      <dgm:prSet presAssocID="{00C0CADE-0769-4478-82B5-2ECA3176CA6F}" presName="composite" presStyleCnt="0"/>
      <dgm:spPr/>
    </dgm:pt>
    <dgm:pt modelId="{DF7148AD-0118-4246-848F-78E2A0A27EDF}" type="pres">
      <dgm:prSet presAssocID="{00C0CADE-0769-4478-82B5-2ECA3176CA6F}" presName="parTx" presStyleLbl="alignNode1" presStyleIdx="1" presStyleCnt="2">
        <dgm:presLayoutVars>
          <dgm:chMax val="0"/>
          <dgm:chPref val="0"/>
          <dgm:bulletEnabled val="1"/>
        </dgm:presLayoutVars>
      </dgm:prSet>
      <dgm:spPr/>
      <dgm:t>
        <a:bodyPr/>
        <a:lstStyle/>
        <a:p>
          <a:endParaRPr lang="en-US"/>
        </a:p>
      </dgm:t>
    </dgm:pt>
    <dgm:pt modelId="{FA2F286B-3E4C-41F4-8186-5106636E2C6B}" type="pres">
      <dgm:prSet presAssocID="{00C0CADE-0769-4478-82B5-2ECA3176CA6F}" presName="desTx" presStyleLbl="alignAccFollowNode1" presStyleIdx="1" presStyleCnt="2">
        <dgm:presLayoutVars>
          <dgm:bulletEnabled val="1"/>
        </dgm:presLayoutVars>
      </dgm:prSet>
      <dgm:spPr/>
      <dgm:t>
        <a:bodyPr/>
        <a:lstStyle/>
        <a:p>
          <a:endParaRPr lang="en-US"/>
        </a:p>
      </dgm:t>
    </dgm:pt>
  </dgm:ptLst>
  <dgm:cxnLst>
    <dgm:cxn modelId="{CB6F60A9-EE25-4E48-B37D-C1ED0AC539CC}" srcId="{4EC44D78-93FA-4376-BDB1-7EABCE05746E}" destId="{1C580F32-D392-4E32-980A-6E98B2FAAA28}" srcOrd="0" destOrd="0" parTransId="{7D4DF759-C5A2-4BD5-8ADE-5778343C15C6}" sibTransId="{3C57770F-7702-42EC-909D-6E97E94BA65D}"/>
    <dgm:cxn modelId="{8C1D2F1D-C0E8-4326-839C-C39166B49C3F}" srcId="{4EC44D78-93FA-4376-BDB1-7EABCE05746E}" destId="{00C0CADE-0769-4478-82B5-2ECA3176CA6F}" srcOrd="1" destOrd="0" parTransId="{E5A66EBB-0DFC-4AD6-BD00-F985C5246AF1}" sibTransId="{BAA1CDEF-15DB-48EC-9D34-11F2B3C9FEA1}"/>
    <dgm:cxn modelId="{BA0A70B1-11C3-4AF6-B9A0-97C15C278157}" type="presOf" srcId="{7B4B0F1B-54EF-4F39-8A24-23ED598CE90B}" destId="{B4379E31-BF9B-4C52-B356-3E18DAEC533F}" srcOrd="0" destOrd="0" presId="urn:microsoft.com/office/officeart/2005/8/layout/hList1"/>
    <dgm:cxn modelId="{E26221F6-9BF5-4F5D-83F8-52BE4866EE65}" type="presOf" srcId="{4EC44D78-93FA-4376-BDB1-7EABCE05746E}" destId="{F00D9239-2F2C-4F76-976B-4AD6618E2902}" srcOrd="0" destOrd="0" presId="urn:microsoft.com/office/officeart/2005/8/layout/hList1"/>
    <dgm:cxn modelId="{4BB9EAA7-6AD6-4BE4-BF9B-EA1B67FDBD45}" type="presOf" srcId="{1C580F32-D392-4E32-980A-6E98B2FAAA28}" destId="{DB9F570F-AEC1-4D87-9A19-7C2913B5A499}" srcOrd="0" destOrd="0" presId="urn:microsoft.com/office/officeart/2005/8/layout/hList1"/>
    <dgm:cxn modelId="{3C1C040F-7E0B-4153-82BA-905528C802AA}" srcId="{1C580F32-D392-4E32-980A-6E98B2FAAA28}" destId="{7B4B0F1B-54EF-4F39-8A24-23ED598CE90B}" srcOrd="0" destOrd="0" parTransId="{470B3F3B-6B1F-4D52-8160-F2BCAD52203E}" sibTransId="{711D815B-D464-4AD7-9BC4-804072B15934}"/>
    <dgm:cxn modelId="{76AF7B2C-FD62-4512-9330-E7A3BC0DA876}" srcId="{00C0CADE-0769-4478-82B5-2ECA3176CA6F}" destId="{30D52C72-E1B6-426C-ACD2-85BA42ACFF3A}" srcOrd="0" destOrd="0" parTransId="{5C6BF2B2-8EE8-4EAB-BAFA-C58D30995716}" sibTransId="{98AB9654-D14C-4358-80C2-1ADF1354EF30}"/>
    <dgm:cxn modelId="{228FB2FF-18C2-4FA9-B274-38D459F74A51}" type="presOf" srcId="{30D52C72-E1B6-426C-ACD2-85BA42ACFF3A}" destId="{FA2F286B-3E4C-41F4-8186-5106636E2C6B}" srcOrd="0" destOrd="0" presId="urn:microsoft.com/office/officeart/2005/8/layout/hList1"/>
    <dgm:cxn modelId="{1D1B6840-C310-4E75-BBFE-92545B8621F3}" type="presOf" srcId="{00C0CADE-0769-4478-82B5-2ECA3176CA6F}" destId="{DF7148AD-0118-4246-848F-78E2A0A27EDF}" srcOrd="0" destOrd="0" presId="urn:microsoft.com/office/officeart/2005/8/layout/hList1"/>
    <dgm:cxn modelId="{081C0AB9-22B3-4E4A-9EA9-FEE9894C4131}" type="presParOf" srcId="{F00D9239-2F2C-4F76-976B-4AD6618E2902}" destId="{788464E5-68B9-4773-91D6-9004B97BD5ED}" srcOrd="0" destOrd="0" presId="urn:microsoft.com/office/officeart/2005/8/layout/hList1"/>
    <dgm:cxn modelId="{C3EA1CB4-1C81-42E1-8061-43DF463ECE10}" type="presParOf" srcId="{788464E5-68B9-4773-91D6-9004B97BD5ED}" destId="{DB9F570F-AEC1-4D87-9A19-7C2913B5A499}" srcOrd="0" destOrd="0" presId="urn:microsoft.com/office/officeart/2005/8/layout/hList1"/>
    <dgm:cxn modelId="{2D44FC98-652E-4AF8-A43C-23DE29742CA3}" type="presParOf" srcId="{788464E5-68B9-4773-91D6-9004B97BD5ED}" destId="{B4379E31-BF9B-4C52-B356-3E18DAEC533F}" srcOrd="1" destOrd="0" presId="urn:microsoft.com/office/officeart/2005/8/layout/hList1"/>
    <dgm:cxn modelId="{FA4C9901-CE27-4E47-B0D5-F1877E87AFB9}" type="presParOf" srcId="{F00D9239-2F2C-4F76-976B-4AD6618E2902}" destId="{71283083-4741-44A4-A69B-8397E6C25833}" srcOrd="1" destOrd="0" presId="urn:microsoft.com/office/officeart/2005/8/layout/hList1"/>
    <dgm:cxn modelId="{416B432B-1D1C-465D-8F4F-F03843DA7DE9}" type="presParOf" srcId="{F00D9239-2F2C-4F76-976B-4AD6618E2902}" destId="{88453AF0-BC08-4748-A579-D8CC4C1CBCAD}" srcOrd="2" destOrd="0" presId="urn:microsoft.com/office/officeart/2005/8/layout/hList1"/>
    <dgm:cxn modelId="{E53782F1-B29A-4100-818D-8E924B0023BF}" type="presParOf" srcId="{88453AF0-BC08-4748-A579-D8CC4C1CBCAD}" destId="{DF7148AD-0118-4246-848F-78E2A0A27EDF}" srcOrd="0" destOrd="0" presId="urn:microsoft.com/office/officeart/2005/8/layout/hList1"/>
    <dgm:cxn modelId="{F624D592-4281-421C-A2FF-41FCE8A0FA19}" type="presParOf" srcId="{88453AF0-BC08-4748-A579-D8CC4C1CBCAD}" destId="{FA2F286B-3E4C-41F4-8186-5106636E2C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E4BC0F-27DC-4FB1-8C01-93739682E52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F2EB77E-A654-413E-A42A-5435894F3DD5}">
      <dgm:prSet/>
      <dgm:spPr/>
      <dgm:t>
        <a:bodyPr/>
        <a:lstStyle/>
        <a:p>
          <a:pPr rtl="0"/>
          <a:r>
            <a:rPr lang="en-US" dirty="0" smtClean="0"/>
            <a:t>Pedestal Calibration (PedCal) is </a:t>
          </a:r>
          <a:r>
            <a:rPr lang="en-US" b="1" dirty="0" smtClean="0"/>
            <a:t>not</a:t>
          </a:r>
          <a:r>
            <a:rPr lang="en-US" dirty="0" smtClean="0"/>
            <a:t> recommended for use as a troubleshooting tool.  </a:t>
          </a:r>
          <a:endParaRPr lang="en-US" dirty="0"/>
        </a:p>
      </dgm:t>
    </dgm:pt>
    <dgm:pt modelId="{5F3A4327-0115-4FE0-AA0E-969056D00C8D}" type="parTrans" cxnId="{9E950DE7-DF86-4C5B-9804-7A739CE161D8}">
      <dgm:prSet/>
      <dgm:spPr/>
      <dgm:t>
        <a:bodyPr/>
        <a:lstStyle/>
        <a:p>
          <a:endParaRPr lang="en-US"/>
        </a:p>
      </dgm:t>
    </dgm:pt>
    <dgm:pt modelId="{D9BA83ED-A200-4776-853E-54A8E555AF9F}" type="sibTrans" cxnId="{9E950DE7-DF86-4C5B-9804-7A739CE161D8}">
      <dgm:prSet/>
      <dgm:spPr/>
      <dgm:t>
        <a:bodyPr/>
        <a:lstStyle/>
        <a:p>
          <a:endParaRPr lang="en-US"/>
        </a:p>
      </dgm:t>
    </dgm:pt>
    <dgm:pt modelId="{330D0B96-F4B8-44D7-9C10-BA397BB21EEB}">
      <dgm:prSet/>
      <dgm:spPr/>
      <dgm:t>
        <a:bodyPr/>
        <a:lstStyle/>
        <a:p>
          <a:pPr rtl="0"/>
          <a:r>
            <a:rPr lang="en-US" dirty="0" smtClean="0"/>
            <a:t>It does </a:t>
          </a:r>
          <a:r>
            <a:rPr lang="en-US" b="0" dirty="0" smtClean="0"/>
            <a:t>not replace </a:t>
          </a:r>
          <a:r>
            <a:rPr lang="en-US" dirty="0" smtClean="0"/>
            <a:t>the old DCU gain and offset alignments,  the SPIP will adjust voltage as required.  </a:t>
          </a:r>
          <a:endParaRPr lang="en-US" dirty="0"/>
        </a:p>
      </dgm:t>
    </dgm:pt>
    <dgm:pt modelId="{60651197-8DB3-480F-A04D-C65EF69E1533}" type="parTrans" cxnId="{2A530B8C-F9EE-4986-A64D-A2CF10814A3F}">
      <dgm:prSet/>
      <dgm:spPr/>
      <dgm:t>
        <a:bodyPr/>
        <a:lstStyle/>
        <a:p>
          <a:endParaRPr lang="en-US"/>
        </a:p>
      </dgm:t>
    </dgm:pt>
    <dgm:pt modelId="{26725884-E89B-4AD0-BAE8-46626FD4FF29}" type="sibTrans" cxnId="{2A530B8C-F9EE-4986-A64D-A2CF10814A3F}">
      <dgm:prSet/>
      <dgm:spPr/>
      <dgm:t>
        <a:bodyPr/>
        <a:lstStyle/>
        <a:p>
          <a:endParaRPr lang="en-US"/>
        </a:p>
      </dgm:t>
    </dgm:pt>
    <dgm:pt modelId="{E01EF38B-56D0-41B9-A69D-BF69229D5F7A}">
      <dgm:prSet/>
      <dgm:spPr/>
      <dgm:t>
        <a:bodyPr/>
        <a:lstStyle/>
        <a:p>
          <a:pPr rtl="0"/>
          <a:r>
            <a:rPr lang="en-US" dirty="0" smtClean="0"/>
            <a:t>What it is…</a:t>
          </a:r>
          <a:endParaRPr lang="en-US" dirty="0"/>
        </a:p>
      </dgm:t>
    </dgm:pt>
    <dgm:pt modelId="{43B67276-081A-45CA-9E5A-3D3E0C1B8B73}" type="parTrans" cxnId="{3D340AA6-5A5E-487A-A7DF-E7AC55060AC5}">
      <dgm:prSet/>
      <dgm:spPr/>
      <dgm:t>
        <a:bodyPr/>
        <a:lstStyle/>
        <a:p>
          <a:endParaRPr lang="en-US"/>
        </a:p>
      </dgm:t>
    </dgm:pt>
    <dgm:pt modelId="{C65FB828-0838-4E4D-8996-AEB9585AE3FF}" type="sibTrans" cxnId="{3D340AA6-5A5E-487A-A7DF-E7AC55060AC5}">
      <dgm:prSet/>
      <dgm:spPr/>
      <dgm:t>
        <a:bodyPr/>
        <a:lstStyle/>
        <a:p>
          <a:endParaRPr lang="en-US"/>
        </a:p>
      </dgm:t>
    </dgm:pt>
    <dgm:pt modelId="{07F2C2DF-B7F3-4AA7-8DFC-7CEA9D939F34}">
      <dgm:prSet/>
      <dgm:spPr/>
      <dgm:t>
        <a:bodyPr/>
        <a:lstStyle/>
        <a:p>
          <a:pPr rtl="0"/>
          <a:r>
            <a:rPr lang="en-US" dirty="0" smtClean="0"/>
            <a:t>What it isn’t…</a:t>
          </a:r>
          <a:endParaRPr lang="en-US" dirty="0"/>
        </a:p>
      </dgm:t>
    </dgm:pt>
    <dgm:pt modelId="{889634D4-1D52-4AF6-8693-AF5866910B46}" type="parTrans" cxnId="{B11424BC-EE55-44AD-B3C9-EEC34EE0E989}">
      <dgm:prSet/>
      <dgm:spPr/>
      <dgm:t>
        <a:bodyPr/>
        <a:lstStyle/>
        <a:p>
          <a:endParaRPr lang="en-US"/>
        </a:p>
      </dgm:t>
    </dgm:pt>
    <dgm:pt modelId="{E06FC01F-37CC-4588-A675-AE0857808666}" type="sibTrans" cxnId="{B11424BC-EE55-44AD-B3C9-EEC34EE0E989}">
      <dgm:prSet/>
      <dgm:spPr/>
      <dgm:t>
        <a:bodyPr/>
        <a:lstStyle/>
        <a:p>
          <a:endParaRPr lang="en-US"/>
        </a:p>
      </dgm:t>
    </dgm:pt>
    <dgm:pt modelId="{5E3E8EDE-D9C0-42E1-9FCF-9267A1C95293}">
      <dgm:prSet/>
      <dgm:spPr/>
      <dgm:t>
        <a:bodyPr/>
        <a:lstStyle/>
        <a:p>
          <a:pPr rtl="0"/>
          <a:r>
            <a:rPr lang="en-US" dirty="0" smtClean="0"/>
            <a:t>A tool that calibrates the control software to the sites pedestal.</a:t>
          </a:r>
          <a:endParaRPr lang="en-US" dirty="0"/>
        </a:p>
      </dgm:t>
    </dgm:pt>
    <dgm:pt modelId="{3CEAF9E7-4A88-4DCD-8730-1E823371BC36}" type="parTrans" cxnId="{CD67B1D8-6BF0-4345-ADCB-9FDD5EF44E54}">
      <dgm:prSet/>
      <dgm:spPr/>
      <dgm:t>
        <a:bodyPr/>
        <a:lstStyle/>
        <a:p>
          <a:endParaRPr lang="en-US"/>
        </a:p>
      </dgm:t>
    </dgm:pt>
    <dgm:pt modelId="{EE749261-6954-4200-A6A9-9A9175566A89}" type="sibTrans" cxnId="{CD67B1D8-6BF0-4345-ADCB-9FDD5EF44E54}">
      <dgm:prSet/>
      <dgm:spPr/>
      <dgm:t>
        <a:bodyPr/>
        <a:lstStyle/>
        <a:p>
          <a:endParaRPr lang="en-US"/>
        </a:p>
      </dgm:t>
    </dgm:pt>
    <dgm:pt modelId="{AF8140D5-2D37-4F1F-B1EC-9D46A6E4B97E}">
      <dgm:prSet/>
      <dgm:spPr/>
      <dgm:t>
        <a:bodyPr/>
        <a:lstStyle/>
        <a:p>
          <a:pPr rtl="0"/>
          <a:r>
            <a:rPr lang="en-US" dirty="0" smtClean="0"/>
            <a:t>It should only be run as a result of following troubleshooting procedures or fault notes</a:t>
          </a:r>
          <a:endParaRPr lang="en-US" dirty="0"/>
        </a:p>
      </dgm:t>
    </dgm:pt>
    <dgm:pt modelId="{33F998E7-6649-4BF0-83D2-414F68805389}" type="parTrans" cxnId="{351A8903-4C40-40AB-841D-A8DACEC31C5F}">
      <dgm:prSet/>
      <dgm:spPr/>
      <dgm:t>
        <a:bodyPr/>
        <a:lstStyle/>
        <a:p>
          <a:endParaRPr lang="en-US"/>
        </a:p>
      </dgm:t>
    </dgm:pt>
    <dgm:pt modelId="{F79CABE5-A2AE-4C8C-B64B-C7A2BB8CB06B}" type="sibTrans" cxnId="{351A8903-4C40-40AB-841D-A8DACEC31C5F}">
      <dgm:prSet/>
      <dgm:spPr/>
      <dgm:t>
        <a:bodyPr/>
        <a:lstStyle/>
        <a:p>
          <a:endParaRPr lang="en-US"/>
        </a:p>
      </dgm:t>
    </dgm:pt>
    <dgm:pt modelId="{7BCD23D4-37F8-48A1-8466-707DF8D259F9}" type="pres">
      <dgm:prSet presAssocID="{64E4BC0F-27DC-4FB1-8C01-93739682E525}" presName="Name0" presStyleCnt="0">
        <dgm:presLayoutVars>
          <dgm:dir/>
          <dgm:animLvl val="lvl"/>
          <dgm:resizeHandles val="exact"/>
        </dgm:presLayoutVars>
      </dgm:prSet>
      <dgm:spPr/>
      <dgm:t>
        <a:bodyPr/>
        <a:lstStyle/>
        <a:p>
          <a:endParaRPr lang="en-US"/>
        </a:p>
      </dgm:t>
    </dgm:pt>
    <dgm:pt modelId="{5EF1F922-C885-4371-B229-52B10749C101}" type="pres">
      <dgm:prSet presAssocID="{E01EF38B-56D0-41B9-A69D-BF69229D5F7A}" presName="composite" presStyleCnt="0"/>
      <dgm:spPr/>
    </dgm:pt>
    <dgm:pt modelId="{67F28BC1-94D5-4713-B93B-75B7DA2C6286}" type="pres">
      <dgm:prSet presAssocID="{E01EF38B-56D0-41B9-A69D-BF69229D5F7A}" presName="parTx" presStyleLbl="alignNode1" presStyleIdx="0" presStyleCnt="2">
        <dgm:presLayoutVars>
          <dgm:chMax val="0"/>
          <dgm:chPref val="0"/>
          <dgm:bulletEnabled val="1"/>
        </dgm:presLayoutVars>
      </dgm:prSet>
      <dgm:spPr/>
      <dgm:t>
        <a:bodyPr/>
        <a:lstStyle/>
        <a:p>
          <a:endParaRPr lang="en-US"/>
        </a:p>
      </dgm:t>
    </dgm:pt>
    <dgm:pt modelId="{9611C6AF-BE76-4AB6-B8C4-EDAFE267B3B8}" type="pres">
      <dgm:prSet presAssocID="{E01EF38B-56D0-41B9-A69D-BF69229D5F7A}" presName="desTx" presStyleLbl="alignAccFollowNode1" presStyleIdx="0" presStyleCnt="2">
        <dgm:presLayoutVars>
          <dgm:bulletEnabled val="1"/>
        </dgm:presLayoutVars>
      </dgm:prSet>
      <dgm:spPr/>
      <dgm:t>
        <a:bodyPr/>
        <a:lstStyle/>
        <a:p>
          <a:endParaRPr lang="en-US"/>
        </a:p>
      </dgm:t>
    </dgm:pt>
    <dgm:pt modelId="{8676911D-23D8-4FC4-8C23-2B3150E68254}" type="pres">
      <dgm:prSet presAssocID="{C65FB828-0838-4E4D-8996-AEB9585AE3FF}" presName="space" presStyleCnt="0"/>
      <dgm:spPr/>
    </dgm:pt>
    <dgm:pt modelId="{6745D0A3-8B8B-41F9-8370-A9AB73861834}" type="pres">
      <dgm:prSet presAssocID="{07F2C2DF-B7F3-4AA7-8DFC-7CEA9D939F34}" presName="composite" presStyleCnt="0"/>
      <dgm:spPr/>
    </dgm:pt>
    <dgm:pt modelId="{5228D7D4-B461-4E9E-A099-F4CAE0A51EF8}" type="pres">
      <dgm:prSet presAssocID="{07F2C2DF-B7F3-4AA7-8DFC-7CEA9D939F34}" presName="parTx" presStyleLbl="alignNode1" presStyleIdx="1" presStyleCnt="2">
        <dgm:presLayoutVars>
          <dgm:chMax val="0"/>
          <dgm:chPref val="0"/>
          <dgm:bulletEnabled val="1"/>
        </dgm:presLayoutVars>
      </dgm:prSet>
      <dgm:spPr/>
      <dgm:t>
        <a:bodyPr/>
        <a:lstStyle/>
        <a:p>
          <a:endParaRPr lang="en-US"/>
        </a:p>
      </dgm:t>
    </dgm:pt>
    <dgm:pt modelId="{9105B6A5-09B3-4BF6-9EEB-41E50CA47F32}" type="pres">
      <dgm:prSet presAssocID="{07F2C2DF-B7F3-4AA7-8DFC-7CEA9D939F34}" presName="desTx" presStyleLbl="alignAccFollowNode1" presStyleIdx="1" presStyleCnt="2">
        <dgm:presLayoutVars>
          <dgm:bulletEnabled val="1"/>
        </dgm:presLayoutVars>
      </dgm:prSet>
      <dgm:spPr/>
      <dgm:t>
        <a:bodyPr/>
        <a:lstStyle/>
        <a:p>
          <a:endParaRPr lang="en-US"/>
        </a:p>
      </dgm:t>
    </dgm:pt>
  </dgm:ptLst>
  <dgm:cxnLst>
    <dgm:cxn modelId="{E1E62914-A7AF-4064-9CB4-ACBA25BFDB32}" type="presOf" srcId="{64E4BC0F-27DC-4FB1-8C01-93739682E525}" destId="{7BCD23D4-37F8-48A1-8466-707DF8D259F9}" srcOrd="0" destOrd="0" presId="urn:microsoft.com/office/officeart/2005/8/layout/hList1"/>
    <dgm:cxn modelId="{CD67B1D8-6BF0-4345-ADCB-9FDD5EF44E54}" srcId="{E01EF38B-56D0-41B9-A69D-BF69229D5F7A}" destId="{5E3E8EDE-D9C0-42E1-9FCF-9267A1C95293}" srcOrd="0" destOrd="0" parTransId="{3CEAF9E7-4A88-4DCD-8730-1E823371BC36}" sibTransId="{EE749261-6954-4200-A6A9-9A9175566A89}"/>
    <dgm:cxn modelId="{9E950DE7-DF86-4C5B-9804-7A739CE161D8}" srcId="{07F2C2DF-B7F3-4AA7-8DFC-7CEA9D939F34}" destId="{1F2EB77E-A654-413E-A42A-5435894F3DD5}" srcOrd="0" destOrd="0" parTransId="{5F3A4327-0115-4FE0-AA0E-969056D00C8D}" sibTransId="{D9BA83ED-A200-4776-853E-54A8E555AF9F}"/>
    <dgm:cxn modelId="{B7D2E9D1-3978-48DA-A08B-7977DF63C541}" type="presOf" srcId="{E01EF38B-56D0-41B9-A69D-BF69229D5F7A}" destId="{67F28BC1-94D5-4713-B93B-75B7DA2C6286}" srcOrd="0" destOrd="0" presId="urn:microsoft.com/office/officeart/2005/8/layout/hList1"/>
    <dgm:cxn modelId="{D68C0BAF-FE0F-450C-A2B7-D027DC475E7C}" type="presOf" srcId="{1F2EB77E-A654-413E-A42A-5435894F3DD5}" destId="{9105B6A5-09B3-4BF6-9EEB-41E50CA47F32}" srcOrd="0" destOrd="0" presId="urn:microsoft.com/office/officeart/2005/8/layout/hList1"/>
    <dgm:cxn modelId="{2A530B8C-F9EE-4986-A64D-A2CF10814A3F}" srcId="{07F2C2DF-B7F3-4AA7-8DFC-7CEA9D939F34}" destId="{330D0B96-F4B8-44D7-9C10-BA397BB21EEB}" srcOrd="1" destOrd="0" parTransId="{60651197-8DB3-480F-A04D-C65EF69E1533}" sibTransId="{26725884-E89B-4AD0-BAE8-46626FD4FF29}"/>
    <dgm:cxn modelId="{D2CAE077-2E1C-4507-BEB4-3CD694CC0865}" type="presOf" srcId="{AF8140D5-2D37-4F1F-B1EC-9D46A6E4B97E}" destId="{9611C6AF-BE76-4AB6-B8C4-EDAFE267B3B8}" srcOrd="0" destOrd="1" presId="urn:microsoft.com/office/officeart/2005/8/layout/hList1"/>
    <dgm:cxn modelId="{351A8903-4C40-40AB-841D-A8DACEC31C5F}" srcId="{E01EF38B-56D0-41B9-A69D-BF69229D5F7A}" destId="{AF8140D5-2D37-4F1F-B1EC-9D46A6E4B97E}" srcOrd="1" destOrd="0" parTransId="{33F998E7-6649-4BF0-83D2-414F68805389}" sibTransId="{F79CABE5-A2AE-4C8C-B64B-C7A2BB8CB06B}"/>
    <dgm:cxn modelId="{BCAE44FB-1337-4BA2-BF3F-3FEB3DC5FB67}" type="presOf" srcId="{330D0B96-F4B8-44D7-9C10-BA397BB21EEB}" destId="{9105B6A5-09B3-4BF6-9EEB-41E50CA47F32}" srcOrd="0" destOrd="1" presId="urn:microsoft.com/office/officeart/2005/8/layout/hList1"/>
    <dgm:cxn modelId="{B11424BC-EE55-44AD-B3C9-EEC34EE0E989}" srcId="{64E4BC0F-27DC-4FB1-8C01-93739682E525}" destId="{07F2C2DF-B7F3-4AA7-8DFC-7CEA9D939F34}" srcOrd="1" destOrd="0" parTransId="{889634D4-1D52-4AF6-8693-AF5866910B46}" sibTransId="{E06FC01F-37CC-4588-A675-AE0857808666}"/>
    <dgm:cxn modelId="{3D340AA6-5A5E-487A-A7DF-E7AC55060AC5}" srcId="{64E4BC0F-27DC-4FB1-8C01-93739682E525}" destId="{E01EF38B-56D0-41B9-A69D-BF69229D5F7A}" srcOrd="0" destOrd="0" parTransId="{43B67276-081A-45CA-9E5A-3D3E0C1B8B73}" sibTransId="{C65FB828-0838-4E4D-8996-AEB9585AE3FF}"/>
    <dgm:cxn modelId="{7F3A8900-4689-417E-86D4-E52311CF0EA9}" type="presOf" srcId="{07F2C2DF-B7F3-4AA7-8DFC-7CEA9D939F34}" destId="{5228D7D4-B461-4E9E-A099-F4CAE0A51EF8}" srcOrd="0" destOrd="0" presId="urn:microsoft.com/office/officeart/2005/8/layout/hList1"/>
    <dgm:cxn modelId="{1AB79C05-6BED-41DA-8512-A56712C14BF7}" type="presOf" srcId="{5E3E8EDE-D9C0-42E1-9FCF-9267A1C95293}" destId="{9611C6AF-BE76-4AB6-B8C4-EDAFE267B3B8}" srcOrd="0" destOrd="0" presId="urn:microsoft.com/office/officeart/2005/8/layout/hList1"/>
    <dgm:cxn modelId="{FC0BB742-9E31-4647-8FFF-A4105555A710}" type="presParOf" srcId="{7BCD23D4-37F8-48A1-8466-707DF8D259F9}" destId="{5EF1F922-C885-4371-B229-52B10749C101}" srcOrd="0" destOrd="0" presId="urn:microsoft.com/office/officeart/2005/8/layout/hList1"/>
    <dgm:cxn modelId="{A5BD3D21-8B5F-4E31-A280-CCDD0A822D7F}" type="presParOf" srcId="{5EF1F922-C885-4371-B229-52B10749C101}" destId="{67F28BC1-94D5-4713-B93B-75B7DA2C6286}" srcOrd="0" destOrd="0" presId="urn:microsoft.com/office/officeart/2005/8/layout/hList1"/>
    <dgm:cxn modelId="{C0E7E843-9F5C-42FD-AE71-7A846116E0AE}" type="presParOf" srcId="{5EF1F922-C885-4371-B229-52B10749C101}" destId="{9611C6AF-BE76-4AB6-B8C4-EDAFE267B3B8}" srcOrd="1" destOrd="0" presId="urn:microsoft.com/office/officeart/2005/8/layout/hList1"/>
    <dgm:cxn modelId="{D4363D49-57C6-43AD-B925-4926020C64ED}" type="presParOf" srcId="{7BCD23D4-37F8-48A1-8466-707DF8D259F9}" destId="{8676911D-23D8-4FC4-8C23-2B3150E68254}" srcOrd="1" destOrd="0" presId="urn:microsoft.com/office/officeart/2005/8/layout/hList1"/>
    <dgm:cxn modelId="{61D5BD8C-CC29-44E0-9B72-B0C67FA6B3FB}" type="presParOf" srcId="{7BCD23D4-37F8-48A1-8466-707DF8D259F9}" destId="{6745D0A3-8B8B-41F9-8370-A9AB73861834}" srcOrd="2" destOrd="0" presId="urn:microsoft.com/office/officeart/2005/8/layout/hList1"/>
    <dgm:cxn modelId="{B6817A26-4239-489F-AA2D-3DCC02F03943}" type="presParOf" srcId="{6745D0A3-8B8B-41F9-8370-A9AB73861834}" destId="{5228D7D4-B461-4E9E-A099-F4CAE0A51EF8}" srcOrd="0" destOrd="0" presId="urn:microsoft.com/office/officeart/2005/8/layout/hList1"/>
    <dgm:cxn modelId="{E9AB290F-2465-45A8-98FA-8226A0DF78C1}" type="presParOf" srcId="{6745D0A3-8B8B-41F9-8370-A9AB73861834}" destId="{9105B6A5-09B3-4BF6-9EEB-41E50CA47F3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F570F-AEC1-4D87-9A19-7C2913B5A499}">
      <dsp:nvSpPr>
        <dsp:cNvPr id="0" name=""/>
        <dsp:cNvSpPr/>
      </dsp:nvSpPr>
      <dsp:spPr>
        <a:xfrm>
          <a:off x="40" y="247071"/>
          <a:ext cx="3845569"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The Tool</a:t>
          </a:r>
          <a:endParaRPr lang="en-US" sz="2600" kern="1200" dirty="0"/>
        </a:p>
      </dsp:txBody>
      <dsp:txXfrm>
        <a:off x="40" y="247071"/>
        <a:ext cx="3845569" cy="748800"/>
      </dsp:txXfrm>
    </dsp:sp>
    <dsp:sp modelId="{B4379E31-BF9B-4C52-B356-3E18DAEC533F}">
      <dsp:nvSpPr>
        <dsp:cNvPr id="0" name=""/>
        <dsp:cNvSpPr/>
      </dsp:nvSpPr>
      <dsp:spPr>
        <a:xfrm>
          <a:off x="40" y="995871"/>
          <a:ext cx="3845569" cy="32830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Pedestal Calibration (PedCal) is a new routine in System Test Software (build 17 or greater) that should not be run unless directed by a troubleshooting procedure or fault note </a:t>
          </a:r>
          <a:endParaRPr lang="en-US" sz="2600" kern="1200" dirty="0"/>
        </a:p>
      </dsp:txBody>
      <dsp:txXfrm>
        <a:off x="40" y="995871"/>
        <a:ext cx="3845569" cy="3283019"/>
      </dsp:txXfrm>
    </dsp:sp>
    <dsp:sp modelId="{DF7148AD-0118-4246-848F-78E2A0A27EDF}">
      <dsp:nvSpPr>
        <dsp:cNvPr id="0" name=""/>
        <dsp:cNvSpPr/>
      </dsp:nvSpPr>
      <dsp:spPr>
        <a:xfrm>
          <a:off x="4383989" y="247071"/>
          <a:ext cx="3845569"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This Presentation</a:t>
          </a:r>
          <a:endParaRPr lang="en-US" sz="2600" kern="1200" dirty="0"/>
        </a:p>
      </dsp:txBody>
      <dsp:txXfrm>
        <a:off x="4383989" y="247071"/>
        <a:ext cx="3845569" cy="748800"/>
      </dsp:txXfrm>
    </dsp:sp>
    <dsp:sp modelId="{FA2F286B-3E4C-41F4-8186-5106636E2C6B}">
      <dsp:nvSpPr>
        <dsp:cNvPr id="0" name=""/>
        <dsp:cNvSpPr/>
      </dsp:nvSpPr>
      <dsp:spPr>
        <a:xfrm>
          <a:off x="4383989" y="995871"/>
          <a:ext cx="3845569" cy="32830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This presentation provides a description and demonstration of  PedCal to help familiarize you with how the tool works.</a:t>
          </a:r>
          <a:endParaRPr lang="en-US" sz="2600" kern="1200" dirty="0"/>
        </a:p>
      </dsp:txBody>
      <dsp:txXfrm>
        <a:off x="4383989" y="995871"/>
        <a:ext cx="3845569" cy="3283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28BC1-94D5-4713-B93B-75B7DA2C6286}">
      <dsp:nvSpPr>
        <dsp:cNvPr id="0" name=""/>
        <dsp:cNvSpPr/>
      </dsp:nvSpPr>
      <dsp:spPr>
        <a:xfrm>
          <a:off x="40" y="35000"/>
          <a:ext cx="3845569"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What it is…</a:t>
          </a:r>
          <a:endParaRPr lang="en-US" sz="2600" kern="1200" dirty="0"/>
        </a:p>
      </dsp:txBody>
      <dsp:txXfrm>
        <a:off x="40" y="35000"/>
        <a:ext cx="3845569" cy="748800"/>
      </dsp:txXfrm>
    </dsp:sp>
    <dsp:sp modelId="{9611C6AF-BE76-4AB6-B8C4-EDAFE267B3B8}">
      <dsp:nvSpPr>
        <dsp:cNvPr id="0" name=""/>
        <dsp:cNvSpPr/>
      </dsp:nvSpPr>
      <dsp:spPr>
        <a:xfrm>
          <a:off x="40" y="783800"/>
          <a:ext cx="3845569" cy="40881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A tool that calibrates the control software to the sites pedestal.</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It should only be run as a result of following troubleshooting procedures or fault notes</a:t>
          </a:r>
          <a:endParaRPr lang="en-US" sz="2600" kern="1200" dirty="0"/>
        </a:p>
      </dsp:txBody>
      <dsp:txXfrm>
        <a:off x="40" y="783800"/>
        <a:ext cx="3845569" cy="4088162"/>
      </dsp:txXfrm>
    </dsp:sp>
    <dsp:sp modelId="{5228D7D4-B461-4E9E-A099-F4CAE0A51EF8}">
      <dsp:nvSpPr>
        <dsp:cNvPr id="0" name=""/>
        <dsp:cNvSpPr/>
      </dsp:nvSpPr>
      <dsp:spPr>
        <a:xfrm>
          <a:off x="4383989" y="35000"/>
          <a:ext cx="3845569"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What it isn’t…</a:t>
          </a:r>
          <a:endParaRPr lang="en-US" sz="2600" kern="1200" dirty="0"/>
        </a:p>
      </dsp:txBody>
      <dsp:txXfrm>
        <a:off x="4383989" y="35000"/>
        <a:ext cx="3845569" cy="748800"/>
      </dsp:txXfrm>
    </dsp:sp>
    <dsp:sp modelId="{9105B6A5-09B3-4BF6-9EEB-41E50CA47F32}">
      <dsp:nvSpPr>
        <dsp:cNvPr id="0" name=""/>
        <dsp:cNvSpPr/>
      </dsp:nvSpPr>
      <dsp:spPr>
        <a:xfrm>
          <a:off x="4383989" y="783800"/>
          <a:ext cx="3845569" cy="40881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Pedestal Calibration (PedCal) is </a:t>
          </a:r>
          <a:r>
            <a:rPr lang="en-US" sz="2600" b="1" kern="1200" dirty="0" smtClean="0"/>
            <a:t>not</a:t>
          </a:r>
          <a:r>
            <a:rPr lang="en-US" sz="2600" kern="1200" dirty="0" smtClean="0"/>
            <a:t> recommended for use as a troubleshooting tool.  </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It does </a:t>
          </a:r>
          <a:r>
            <a:rPr lang="en-US" sz="2600" b="0" kern="1200" dirty="0" smtClean="0"/>
            <a:t>not replace </a:t>
          </a:r>
          <a:r>
            <a:rPr lang="en-US" sz="2600" kern="1200" dirty="0" smtClean="0"/>
            <a:t>the old DCU gain and offset alignments,  the SPIP will adjust voltage as required.  </a:t>
          </a:r>
          <a:endParaRPr lang="en-US" sz="2600" kern="1200" dirty="0"/>
        </a:p>
      </dsp:txBody>
      <dsp:txXfrm>
        <a:off x="4383989" y="783800"/>
        <a:ext cx="3845569" cy="40881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6CD48-BE25-4977-834B-99F939A7D698}" type="datetimeFigureOut">
              <a:rPr lang="en-US" smtClean="0"/>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0666D-2776-45BF-A152-C1EF551B9F44}" type="slidenum">
              <a:rPr lang="en-US" smtClean="0"/>
              <a:t>‹#›</a:t>
            </a:fld>
            <a:endParaRPr lang="en-US"/>
          </a:p>
        </p:txBody>
      </p:sp>
    </p:spTree>
    <p:extLst>
      <p:ext uri="{BB962C8B-B14F-4D97-AF65-F5344CB8AC3E}">
        <p14:creationId xmlns:p14="http://schemas.microsoft.com/office/powerpoint/2010/main" val="361646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E0666D-2776-45BF-A152-C1EF551B9F44}" type="slidenum">
              <a:rPr lang="en-US" smtClean="0"/>
              <a:t>3</a:t>
            </a:fld>
            <a:endParaRPr lang="en-US"/>
          </a:p>
        </p:txBody>
      </p:sp>
    </p:spTree>
    <p:extLst>
      <p:ext uri="{BB962C8B-B14F-4D97-AF65-F5344CB8AC3E}">
        <p14:creationId xmlns:p14="http://schemas.microsoft.com/office/powerpoint/2010/main" val="270467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Feedback is adjusted, Drives/Slopes are fine tuned.</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12</a:t>
            </a:fld>
            <a:endParaRPr lang="en-US"/>
          </a:p>
        </p:txBody>
      </p:sp>
    </p:spTree>
    <p:extLst>
      <p:ext uri="{BB962C8B-B14F-4D97-AF65-F5344CB8AC3E}">
        <p14:creationId xmlns:p14="http://schemas.microsoft.com/office/powerpoint/2010/main" val="27055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latest drives/slopes, the feedback is adjusted a third time.</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13</a:t>
            </a:fld>
            <a:endParaRPr lang="en-US"/>
          </a:p>
        </p:txBody>
      </p:sp>
    </p:spTree>
    <p:extLst>
      <p:ext uri="{BB962C8B-B14F-4D97-AF65-F5344CB8AC3E}">
        <p14:creationId xmlns:p14="http://schemas.microsoft.com/office/powerpoint/2010/main" val="20932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test of the Feedback parameters is run.  The Antenna</a:t>
            </a:r>
            <a:r>
              <a:rPr lang="en-US" baseline="0" dirty="0" smtClean="0"/>
              <a:t> is moved using the final Drive, Slope and Feedback values, and the results are analyzed. </a:t>
            </a:r>
            <a:r>
              <a:rPr lang="en-US" dirty="0" smtClean="0"/>
              <a:t>If the test passes </a:t>
            </a:r>
            <a:r>
              <a:rPr lang="en-US" sz="1200" kern="1200" dirty="0" smtClean="0">
                <a:solidFill>
                  <a:schemeClr val="tx1"/>
                </a:solidFill>
                <a:effectLst/>
                <a:latin typeface="+mn-lt"/>
                <a:ea typeface="+mn-ea"/>
                <a:cs typeface="+mn-cs"/>
              </a:rPr>
              <a:t>(minimal over/undershoot, minimal dithering, reaches position within expectations)</a:t>
            </a:r>
            <a:r>
              <a:rPr lang="en-US" baseline="0" dirty="0" smtClean="0"/>
              <a:t> </a:t>
            </a:r>
            <a:r>
              <a:rPr lang="en-US" dirty="0" smtClean="0"/>
              <a:t>the routine will proceed on to determining the antenna’s elevation parameters. Otherwise, the routine will continue to a diagnostic for fine tuning (next slide).</a:t>
            </a:r>
          </a:p>
          <a:p>
            <a:endParaRPr lang="en-US" dirty="0" smtClean="0"/>
          </a:p>
        </p:txBody>
      </p:sp>
      <p:sp>
        <p:nvSpPr>
          <p:cNvPr id="4" name="Slide Number Placeholder 3"/>
          <p:cNvSpPr>
            <a:spLocks noGrp="1"/>
          </p:cNvSpPr>
          <p:nvPr>
            <p:ph type="sldNum" sz="quarter" idx="10"/>
          </p:nvPr>
        </p:nvSpPr>
        <p:spPr/>
        <p:txBody>
          <a:bodyPr/>
          <a:lstStyle/>
          <a:p>
            <a:fld id="{B2E0666D-2776-45BF-A152-C1EF551B9F44}" type="slidenum">
              <a:rPr lang="en-US" smtClean="0"/>
              <a:t>14</a:t>
            </a:fld>
            <a:endParaRPr lang="en-US"/>
          </a:p>
        </p:txBody>
      </p:sp>
    </p:spTree>
    <p:extLst>
      <p:ext uri="{BB962C8B-B14F-4D97-AF65-F5344CB8AC3E}">
        <p14:creationId xmlns:p14="http://schemas.microsoft.com/office/powerpoint/2010/main" val="276465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sub-routine will fine tune Feedback using seven different values offset from the final value determined by the previous routine.  At it’s conclusion the best performing </a:t>
            </a:r>
            <a:r>
              <a:rPr lang="en-US" sz="1200" kern="1200" dirty="0" smtClean="0">
                <a:solidFill>
                  <a:schemeClr val="tx1"/>
                </a:solidFill>
                <a:effectLst/>
                <a:latin typeface="+mn-lt"/>
                <a:ea typeface="+mn-ea"/>
                <a:cs typeface="+mn-cs"/>
              </a:rPr>
              <a:t> </a:t>
            </a:r>
            <a:r>
              <a:rPr lang="en-US" baseline="0" dirty="0" smtClean="0"/>
              <a:t>feedback parameters</a:t>
            </a:r>
            <a:r>
              <a:rPr lang="en-US" sz="1200" kern="1200" dirty="0" smtClean="0">
                <a:solidFill>
                  <a:schemeClr val="tx1"/>
                </a:solidFill>
                <a:effectLst/>
                <a:latin typeface="+mn-lt"/>
                <a:ea typeface="+mn-ea"/>
                <a:cs typeface="+mn-cs"/>
              </a:rPr>
              <a:t> </a:t>
            </a:r>
            <a:r>
              <a:rPr lang="en-US" baseline="0" dirty="0" smtClean="0"/>
              <a:t>will be selected to update adaptation data.</a:t>
            </a:r>
          </a:p>
          <a:p>
            <a:endParaRPr lang="en-US" dirty="0" smtClean="0"/>
          </a:p>
          <a:p>
            <a:r>
              <a:rPr lang="en-US" dirty="0" smtClean="0"/>
              <a:t>There are seven</a:t>
            </a:r>
            <a:r>
              <a:rPr lang="en-US" baseline="0" dirty="0" smtClean="0"/>
              <a:t> subtests, one for each of the offset values. Each test will take about one minute.  </a:t>
            </a:r>
            <a:r>
              <a:rPr lang="en-US" baseline="0" dirty="0" smtClean="0">
                <a:solidFill>
                  <a:srgbClr val="0070C0"/>
                </a:solidFill>
              </a:rPr>
              <a:t>(slides will auto-advance more quickly)</a:t>
            </a:r>
          </a:p>
          <a:p>
            <a:endParaRPr lang="en-US" baseline="0" dirty="0" smtClean="0"/>
          </a:p>
        </p:txBody>
      </p:sp>
      <p:sp>
        <p:nvSpPr>
          <p:cNvPr id="4" name="Slide Number Placeholder 3"/>
          <p:cNvSpPr>
            <a:spLocks noGrp="1"/>
          </p:cNvSpPr>
          <p:nvPr>
            <p:ph type="sldNum" sz="quarter" idx="10"/>
          </p:nvPr>
        </p:nvSpPr>
        <p:spPr/>
        <p:txBody>
          <a:bodyPr/>
          <a:lstStyle/>
          <a:p>
            <a:fld id="{B2E0666D-2776-45BF-A152-C1EF551B9F44}" type="slidenum">
              <a:rPr lang="en-US" smtClean="0"/>
              <a:t>15</a:t>
            </a:fld>
            <a:endParaRPr lang="en-US"/>
          </a:p>
        </p:txBody>
      </p:sp>
    </p:spTree>
    <p:extLst>
      <p:ext uri="{BB962C8B-B14F-4D97-AF65-F5344CB8AC3E}">
        <p14:creationId xmlns:p14="http://schemas.microsoft.com/office/powerpoint/2010/main" val="96154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a:t>
            </a:r>
            <a:r>
              <a:rPr lang="en-US" sz="1200" kern="1200" dirty="0" err="1" smtClean="0">
                <a:solidFill>
                  <a:schemeClr val="tx1"/>
                </a:solidFill>
                <a:effectLst/>
                <a:latin typeface="+mn-lt"/>
                <a:ea typeface="+mn-ea"/>
                <a:cs typeface="+mn-cs"/>
              </a:rPr>
              <a:t>Az</a:t>
            </a:r>
            <a:r>
              <a:rPr lang="en-US" sz="1200" kern="1200" dirty="0" smtClean="0">
                <a:solidFill>
                  <a:schemeClr val="tx1"/>
                </a:solidFill>
                <a:effectLst/>
                <a:latin typeface="+mn-lt"/>
                <a:ea typeface="+mn-ea"/>
                <a:cs typeface="+mn-cs"/>
              </a:rPr>
              <a:t> Diagnostic Test, the Elevation routines will start if they have been selected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p:txBody>
      </p:sp>
      <p:sp>
        <p:nvSpPr>
          <p:cNvPr id="4" name="Slide Number Placeholder 3"/>
          <p:cNvSpPr>
            <a:spLocks noGrp="1"/>
          </p:cNvSpPr>
          <p:nvPr>
            <p:ph type="sldNum" sz="quarter" idx="10"/>
          </p:nvPr>
        </p:nvSpPr>
        <p:spPr/>
        <p:txBody>
          <a:bodyPr/>
          <a:lstStyle/>
          <a:p>
            <a:fld id="{B2E0666D-2776-45BF-A152-C1EF551B9F44}" type="slidenum">
              <a:rPr lang="en-US" smtClean="0"/>
              <a:t>21</a:t>
            </a:fld>
            <a:endParaRPr lang="en-US"/>
          </a:p>
        </p:txBody>
      </p:sp>
    </p:spTree>
    <p:extLst>
      <p:ext uri="{BB962C8B-B14F-4D97-AF65-F5344CB8AC3E}">
        <p14:creationId xmlns:p14="http://schemas.microsoft.com/office/powerpoint/2010/main" val="3101305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 Droop Settings determines the antenna balance in the servo loops. This determines how much drive is needed to maintain certain elevation positions. </a:t>
            </a:r>
          </a:p>
          <a:p>
            <a:r>
              <a:rPr lang="en-US" sz="1200" kern="1200" dirty="0" smtClean="0">
                <a:solidFill>
                  <a:schemeClr val="tx1"/>
                </a:solidFill>
                <a:effectLst/>
                <a:latin typeface="+mn-lt"/>
                <a:ea typeface="+mn-ea"/>
                <a:cs typeface="+mn-cs"/>
              </a:rPr>
              <a:t>It evaluates droop at several elevation positions and finds settings that works well enough for all of the positions. </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22</a:t>
            </a:fld>
            <a:endParaRPr lang="en-US"/>
          </a:p>
        </p:txBody>
      </p:sp>
    </p:spTree>
    <p:extLst>
      <p:ext uri="{BB962C8B-B14F-4D97-AF65-F5344CB8AC3E}">
        <p14:creationId xmlns:p14="http://schemas.microsoft.com/office/powerpoint/2010/main" val="331602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a:t>
            </a:r>
            <a:r>
              <a:rPr lang="en-US" sz="1200" kern="1200" baseline="0" dirty="0" smtClean="0">
                <a:solidFill>
                  <a:schemeClr val="tx1"/>
                </a:solidFill>
                <a:effectLst/>
                <a:latin typeface="+mn-lt"/>
                <a:ea typeface="+mn-ea"/>
                <a:cs typeface="+mn-cs"/>
              </a:rPr>
              <a:t> as in Azimuth, the Elevation </a:t>
            </a:r>
            <a:r>
              <a:rPr lang="en-US" sz="1200" kern="1200" dirty="0" smtClean="0">
                <a:solidFill>
                  <a:schemeClr val="tx1"/>
                </a:solidFill>
                <a:effectLst/>
                <a:latin typeface="+mn-lt"/>
                <a:ea typeface="+mn-ea"/>
                <a:cs typeface="+mn-cs"/>
              </a:rPr>
              <a:t>Drives/Slopes adjusts for Friction and Slope. </a:t>
            </a:r>
          </a:p>
          <a:p>
            <a:r>
              <a:rPr lang="en-US" sz="1200" kern="1200" dirty="0" smtClean="0">
                <a:solidFill>
                  <a:schemeClr val="tx1"/>
                </a:solidFill>
                <a:effectLst/>
                <a:latin typeface="+mn-lt"/>
                <a:ea typeface="+mn-ea"/>
                <a:cs typeface="+mn-cs"/>
              </a:rPr>
              <a:t>The Friction portion of the test estimates the minimum drive needed to sustain the pedestal in motion against friction, both up and down. </a:t>
            </a:r>
          </a:p>
          <a:p>
            <a:r>
              <a:rPr lang="en-US" sz="1200" kern="1200" dirty="0" smtClean="0">
                <a:solidFill>
                  <a:schemeClr val="tx1"/>
                </a:solidFill>
                <a:effectLst/>
                <a:latin typeface="+mn-lt"/>
                <a:ea typeface="+mn-ea"/>
                <a:cs typeface="+mn-cs"/>
              </a:rPr>
              <a:t>The Slope portion of the test adjusts the amount of extra drive voltage needed for the pedestal to move at operational rates.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E0666D-2776-45BF-A152-C1EF551B9F44}" type="slidenum">
              <a:rPr lang="en-US" smtClean="0"/>
              <a:t>23</a:t>
            </a:fld>
            <a:endParaRPr lang="en-US"/>
          </a:p>
        </p:txBody>
      </p:sp>
    </p:spTree>
    <p:extLst>
      <p:ext uri="{BB962C8B-B14F-4D97-AF65-F5344CB8AC3E}">
        <p14:creationId xmlns:p14="http://schemas.microsoft.com/office/powerpoint/2010/main" val="113227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Initial Feedback determines an initial value for the velocity feedback slope.  The routine commands a change in position and assesses: 1) if the antenna made it to the requested position, 2) if "overshoot"  is within limits, and 3) if we are dithering after we get to the final position.  </a:t>
            </a:r>
          </a:p>
          <a:p>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24</a:t>
            </a:fld>
            <a:endParaRPr lang="en-US"/>
          </a:p>
        </p:txBody>
      </p:sp>
    </p:spTree>
    <p:extLst>
      <p:ext uri="{BB962C8B-B14F-4D97-AF65-F5344CB8AC3E}">
        <p14:creationId xmlns:p14="http://schemas.microsoft.com/office/powerpoint/2010/main" val="2573005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a:t>
            </a:r>
            <a:r>
              <a:rPr lang="en-US" baseline="0" dirty="0" smtClean="0"/>
              <a:t> and Slope are tested again with the initial estimate for Feedback</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25</a:t>
            </a:fld>
            <a:endParaRPr lang="en-US"/>
          </a:p>
        </p:txBody>
      </p:sp>
    </p:spTree>
    <p:extLst>
      <p:ext uri="{BB962C8B-B14F-4D97-AF65-F5344CB8AC3E}">
        <p14:creationId xmlns:p14="http://schemas.microsoft.com/office/powerpoint/2010/main" val="1587974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is checked using</a:t>
            </a:r>
            <a:r>
              <a:rPr lang="en-US" baseline="0" dirty="0" smtClean="0"/>
              <a:t> the updated Drive/Slope values</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26</a:t>
            </a:fld>
            <a:endParaRPr lang="en-US"/>
          </a:p>
        </p:txBody>
      </p:sp>
    </p:spTree>
    <p:extLst>
      <p:ext uri="{BB962C8B-B14F-4D97-AF65-F5344CB8AC3E}">
        <p14:creationId xmlns:p14="http://schemas.microsoft.com/office/powerpoint/2010/main" val="232406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RSP’s built in (Visalia)</a:t>
            </a:r>
            <a:r>
              <a:rPr lang="en-US" baseline="0" dirty="0" smtClean="0"/>
              <a:t> software can work with any number of pedestal designs, It uses an internal “model” that must be turned to match our pedestals performance.  </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4</a:t>
            </a:fld>
            <a:endParaRPr lang="en-US"/>
          </a:p>
        </p:txBody>
      </p:sp>
    </p:spTree>
    <p:extLst>
      <p:ext uri="{BB962C8B-B14F-4D97-AF65-F5344CB8AC3E}">
        <p14:creationId xmlns:p14="http://schemas.microsoft.com/office/powerpoint/2010/main" val="318859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Just as with the old DCU,</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levation is controlled in operation by position commands, servo drive is all about rates.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Pservo</a:t>
            </a:r>
            <a:r>
              <a:rPr lang="en-US" sz="1200" kern="1200" dirty="0" smtClean="0">
                <a:solidFill>
                  <a:schemeClr val="tx1"/>
                </a:solidFill>
                <a:effectLst/>
                <a:latin typeface="+mn-lt"/>
                <a:ea typeface="+mn-ea"/>
                <a:cs typeface="+mn-cs"/>
              </a:rPr>
              <a:t> Slope determines how much drive is needed to go a specific distance in a certain amount of time. To meet VCP  requirements, our system needs to make a 1 </a:t>
            </a:r>
            <a:r>
              <a:rPr lang="en-US" sz="1200" kern="1200" dirty="0" err="1" smtClean="0">
                <a:solidFill>
                  <a:schemeClr val="tx1"/>
                </a:solidFill>
                <a:effectLst/>
                <a:latin typeface="+mn-lt"/>
                <a:ea typeface="+mn-ea"/>
                <a:cs typeface="+mn-cs"/>
              </a:rPr>
              <a:t>deg</a:t>
            </a:r>
            <a:r>
              <a:rPr lang="en-US" sz="1200" kern="1200" dirty="0" smtClean="0">
                <a:solidFill>
                  <a:schemeClr val="tx1"/>
                </a:solidFill>
                <a:effectLst/>
                <a:latin typeface="+mn-lt"/>
                <a:ea typeface="+mn-ea"/>
                <a:cs typeface="+mn-cs"/>
              </a:rPr>
              <a:t> position jump within 0.6 seconds and go from 19.5 to 0.5 within 2.3 seconds.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Pservo</a:t>
            </a:r>
            <a:r>
              <a:rPr lang="en-US" sz="1200" kern="1200" dirty="0" smtClean="0">
                <a:solidFill>
                  <a:schemeClr val="tx1"/>
                </a:solidFill>
                <a:effectLst/>
                <a:latin typeface="+mn-lt"/>
                <a:ea typeface="+mn-ea"/>
                <a:cs typeface="+mn-cs"/>
              </a:rPr>
              <a:t> Slope Test will command the pedestal to move between three different intervals (1.0°, 5.7°, and 19.0°).  If the requirements are met no further tests are needed. If additional adjustment is indicated, additional subtests for each </a:t>
            </a:r>
            <a:r>
              <a:rPr lang="en-US" sz="1200" kern="1200" dirty="0" err="1" smtClean="0">
                <a:solidFill>
                  <a:schemeClr val="tx1"/>
                </a:solidFill>
                <a:effectLst/>
                <a:latin typeface="+mn-lt"/>
                <a:ea typeface="+mn-ea"/>
                <a:cs typeface="+mn-cs"/>
              </a:rPr>
              <a:t>Pservo</a:t>
            </a:r>
            <a:r>
              <a:rPr lang="en-US" sz="1200" kern="1200" baseline="0" dirty="0" smtClean="0">
                <a:solidFill>
                  <a:schemeClr val="tx1"/>
                </a:solidFill>
                <a:effectLst/>
                <a:latin typeface="+mn-lt"/>
                <a:ea typeface="+mn-ea"/>
                <a:cs typeface="+mn-cs"/>
              </a:rPr>
              <a:t> Slope </a:t>
            </a:r>
            <a:r>
              <a:rPr lang="en-US" sz="1200" kern="1200" dirty="0" smtClean="0">
                <a:solidFill>
                  <a:schemeClr val="tx1"/>
                </a:solidFill>
                <a:effectLst/>
                <a:latin typeface="+mn-lt"/>
                <a:ea typeface="+mn-ea"/>
                <a:cs typeface="+mn-cs"/>
              </a:rPr>
              <a:t>will appear on screen. </a:t>
            </a:r>
          </a:p>
        </p:txBody>
      </p:sp>
      <p:sp>
        <p:nvSpPr>
          <p:cNvPr id="4" name="Slide Number Placeholder 3"/>
          <p:cNvSpPr>
            <a:spLocks noGrp="1"/>
          </p:cNvSpPr>
          <p:nvPr>
            <p:ph type="sldNum" sz="quarter" idx="10"/>
          </p:nvPr>
        </p:nvSpPr>
        <p:spPr/>
        <p:txBody>
          <a:bodyPr/>
          <a:lstStyle/>
          <a:p>
            <a:fld id="{B2E0666D-2776-45BF-A152-C1EF551B9F44}" type="slidenum">
              <a:rPr lang="en-US" smtClean="0"/>
              <a:t>27</a:t>
            </a:fld>
            <a:endParaRPr lang="en-US"/>
          </a:p>
        </p:txBody>
      </p:sp>
    </p:spTree>
    <p:extLst>
      <p:ext uri="{BB962C8B-B14F-4D97-AF65-F5344CB8AC3E}">
        <p14:creationId xmlns:p14="http://schemas.microsoft.com/office/powerpoint/2010/main" val="1543997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in </a:t>
            </a:r>
            <a:r>
              <a:rPr lang="en-US" dirty="0" err="1" smtClean="0"/>
              <a:t>Az</a:t>
            </a:r>
            <a:r>
              <a:rPr lang="en-US" dirty="0" smtClean="0"/>
              <a:t>, Feedback will be evaluated and the</a:t>
            </a:r>
            <a:r>
              <a:rPr lang="en-US" baseline="0" dirty="0" smtClean="0"/>
              <a:t> estimate updated after each adjustment to the control loops.</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28</a:t>
            </a:fld>
            <a:endParaRPr lang="en-US"/>
          </a:p>
        </p:txBody>
      </p:sp>
    </p:spTree>
    <p:extLst>
      <p:ext uri="{BB962C8B-B14F-4D97-AF65-F5344CB8AC3E}">
        <p14:creationId xmlns:p14="http://schemas.microsoft.com/office/powerpoint/2010/main" val="3579851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estimate will be tested.</a:t>
            </a:r>
            <a:r>
              <a:rPr lang="en-US" baseline="0" dirty="0" smtClean="0"/>
              <a:t>  Once </a:t>
            </a:r>
            <a:r>
              <a:rPr lang="en-US" dirty="0" smtClean="0"/>
              <a:t>again</a:t>
            </a:r>
            <a:r>
              <a:rPr lang="en-US" baseline="0" dirty="0" smtClean="0"/>
              <a:t> if the test results are not within expected tolerances; additional subtests will run. (next 7 slides).</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29</a:t>
            </a:fld>
            <a:endParaRPr lang="en-US"/>
          </a:p>
        </p:txBody>
      </p:sp>
    </p:spTree>
    <p:extLst>
      <p:ext uri="{BB962C8B-B14F-4D97-AF65-F5344CB8AC3E}">
        <p14:creationId xmlns:p14="http://schemas.microsoft.com/office/powerpoint/2010/main" val="234945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testing determined a need to fine tune the Feedback parameters; seven different offsets</a:t>
            </a:r>
            <a:r>
              <a:rPr lang="en-US" baseline="0" dirty="0" smtClean="0"/>
              <a:t> will be applied, and the best results will be used in the final results.  (the next few slides will auto-advance more quickly)</a:t>
            </a:r>
          </a:p>
          <a:p>
            <a:endParaRPr lang="en-US" baseline="0" dirty="0" smtClean="0"/>
          </a:p>
        </p:txBody>
      </p:sp>
      <p:sp>
        <p:nvSpPr>
          <p:cNvPr id="4" name="Slide Number Placeholder 3"/>
          <p:cNvSpPr>
            <a:spLocks noGrp="1"/>
          </p:cNvSpPr>
          <p:nvPr>
            <p:ph type="sldNum" sz="quarter" idx="10"/>
          </p:nvPr>
        </p:nvSpPr>
        <p:spPr/>
        <p:txBody>
          <a:bodyPr/>
          <a:lstStyle/>
          <a:p>
            <a:fld id="{B2E0666D-2776-45BF-A152-C1EF551B9F44}" type="slidenum">
              <a:rPr lang="en-US" smtClean="0"/>
              <a:t>30</a:t>
            </a:fld>
            <a:endParaRPr lang="en-US"/>
          </a:p>
        </p:txBody>
      </p:sp>
    </p:spTree>
    <p:extLst>
      <p:ext uri="{BB962C8B-B14F-4D97-AF65-F5344CB8AC3E}">
        <p14:creationId xmlns:p14="http://schemas.microsoft.com/office/powerpoint/2010/main" val="3321408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Approximately 10 to 27 minutes after starting, the pedestal calibration completes and will display the current and new results.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results look reasonable, and the test was run as a result of antenna alarms</a:t>
            </a:r>
            <a:r>
              <a:rPr lang="en-US" sz="1200" b="0" i="0" u="none" strike="noStrike" kern="1200" baseline="0" dirty="0" smtClean="0">
                <a:solidFill>
                  <a:schemeClr val="tx1"/>
                </a:solidFill>
                <a:latin typeface="+mn-lt"/>
                <a:ea typeface="+mn-ea"/>
                <a:cs typeface="+mn-cs"/>
              </a:rPr>
              <a:t>,</a:t>
            </a:r>
            <a:r>
              <a:rPr lang="en-US" sz="1200" kern="1200" baseline="0" dirty="0" smtClean="0">
                <a:solidFill>
                  <a:schemeClr val="tx1"/>
                </a:solidFill>
                <a:effectLst/>
                <a:latin typeface="+mn-lt"/>
                <a:ea typeface="+mn-ea"/>
                <a:cs typeface="+mn-cs"/>
              </a:rPr>
              <a:t> update the results, restore to service and monitor the system to see if it completes a VCP without alarms.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will address what are acceptable numbers after we conclude the test.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E0666D-2776-45BF-A152-C1EF551B9F44}" type="slidenum">
              <a:rPr lang="en-US" smtClean="0"/>
              <a:t>37</a:t>
            </a:fld>
            <a:endParaRPr lang="en-US"/>
          </a:p>
        </p:txBody>
      </p:sp>
    </p:spTree>
    <p:extLst>
      <p:ext uri="{BB962C8B-B14F-4D97-AF65-F5344CB8AC3E}">
        <p14:creationId xmlns:p14="http://schemas.microsoft.com/office/powerpoint/2010/main" val="2794324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 updates</a:t>
            </a:r>
          </a:p>
        </p:txBody>
      </p:sp>
      <p:sp>
        <p:nvSpPr>
          <p:cNvPr id="4" name="Slide Number Placeholder 3"/>
          <p:cNvSpPr>
            <a:spLocks noGrp="1"/>
          </p:cNvSpPr>
          <p:nvPr>
            <p:ph type="sldNum" sz="quarter" idx="10"/>
          </p:nvPr>
        </p:nvSpPr>
        <p:spPr/>
        <p:txBody>
          <a:bodyPr/>
          <a:lstStyle/>
          <a:p>
            <a:fld id="{B2E0666D-2776-45BF-A152-C1EF551B9F44}" type="slidenum">
              <a:rPr lang="en-US" smtClean="0"/>
              <a:t>38</a:t>
            </a:fld>
            <a:endParaRPr lang="en-US"/>
          </a:p>
        </p:txBody>
      </p:sp>
    </p:spTree>
    <p:extLst>
      <p:ext uri="{BB962C8B-B14F-4D97-AF65-F5344CB8AC3E}">
        <p14:creationId xmlns:p14="http://schemas.microsoft.com/office/powerpoint/2010/main" val="426507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OK</a:t>
            </a:r>
            <a:endParaRPr lang="en-US" b="0" dirty="0"/>
          </a:p>
        </p:txBody>
      </p:sp>
      <p:sp>
        <p:nvSpPr>
          <p:cNvPr id="4" name="Slide Number Placeholder 3"/>
          <p:cNvSpPr>
            <a:spLocks noGrp="1"/>
          </p:cNvSpPr>
          <p:nvPr>
            <p:ph type="sldNum" sz="quarter" idx="10"/>
          </p:nvPr>
        </p:nvSpPr>
        <p:spPr/>
        <p:txBody>
          <a:bodyPr/>
          <a:lstStyle/>
          <a:p>
            <a:fld id="{B2E0666D-2776-45BF-A152-C1EF551B9F44}" type="slidenum">
              <a:rPr lang="en-US" smtClean="0"/>
              <a:t>39</a:t>
            </a:fld>
            <a:endParaRPr lang="en-US"/>
          </a:p>
        </p:txBody>
      </p:sp>
    </p:spTree>
    <p:extLst>
      <p:ext uri="{BB962C8B-B14F-4D97-AF65-F5344CB8AC3E}">
        <p14:creationId xmlns:p14="http://schemas.microsoft.com/office/powerpoint/2010/main" val="2302880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b="1" u="sng" dirty="0" smtClean="0"/>
              <a:t>C</a:t>
            </a:r>
            <a:r>
              <a:rPr lang="en-US" b="1" dirty="0" smtClean="0"/>
              <a:t>lose </a:t>
            </a:r>
            <a:r>
              <a:rPr lang="en-US" b="0" dirty="0" smtClean="0"/>
              <a:t>to advance slide</a:t>
            </a:r>
            <a:endParaRPr lang="en-US" b="0" dirty="0"/>
          </a:p>
        </p:txBody>
      </p:sp>
      <p:sp>
        <p:nvSpPr>
          <p:cNvPr id="4" name="Slide Number Placeholder 3"/>
          <p:cNvSpPr>
            <a:spLocks noGrp="1"/>
          </p:cNvSpPr>
          <p:nvPr>
            <p:ph type="sldNum" sz="quarter" idx="10"/>
          </p:nvPr>
        </p:nvSpPr>
        <p:spPr/>
        <p:txBody>
          <a:bodyPr/>
          <a:lstStyle/>
          <a:p>
            <a:fld id="{B2E0666D-2776-45BF-A152-C1EF551B9F44}" type="slidenum">
              <a:rPr lang="en-US" smtClean="0"/>
              <a:t>40</a:t>
            </a:fld>
            <a:endParaRPr lang="en-US"/>
          </a:p>
        </p:txBody>
      </p:sp>
    </p:spTree>
    <p:extLst>
      <p:ext uri="{BB962C8B-B14F-4D97-AF65-F5344CB8AC3E}">
        <p14:creationId xmlns:p14="http://schemas.microsoft.com/office/powerpoint/2010/main" val="163703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restart RDASC software)</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41</a:t>
            </a:fld>
            <a:endParaRPr lang="en-US"/>
          </a:p>
        </p:txBody>
      </p:sp>
    </p:spTree>
    <p:extLst>
      <p:ext uri="{BB962C8B-B14F-4D97-AF65-F5344CB8AC3E}">
        <p14:creationId xmlns:p14="http://schemas.microsoft.com/office/powerpoint/2010/main" val="339319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Troubleshooting refer to NWS EHB 6-513, Fault Note 37</a:t>
            </a:r>
            <a:endParaRPr lang="en-US" dirty="0" smtClean="0"/>
          </a:p>
          <a:p>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42</a:t>
            </a:fld>
            <a:endParaRPr lang="en-US"/>
          </a:p>
        </p:txBody>
      </p:sp>
    </p:spTree>
    <p:extLst>
      <p:ext uri="{BB962C8B-B14F-4D97-AF65-F5344CB8AC3E}">
        <p14:creationId xmlns:p14="http://schemas.microsoft.com/office/powerpoint/2010/main" val="339319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5</a:t>
            </a:fld>
            <a:endParaRPr lang="en-US"/>
          </a:p>
        </p:txBody>
      </p:sp>
    </p:spTree>
    <p:extLst>
      <p:ext uri="{BB962C8B-B14F-4D97-AF65-F5344CB8AC3E}">
        <p14:creationId xmlns:p14="http://schemas.microsoft.com/office/powerpoint/2010/main" val="2113845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43</a:t>
            </a:fld>
            <a:endParaRPr lang="en-US"/>
          </a:p>
        </p:txBody>
      </p:sp>
    </p:spTree>
    <p:extLst>
      <p:ext uri="{BB962C8B-B14F-4D97-AF65-F5344CB8AC3E}">
        <p14:creationId xmlns:p14="http://schemas.microsoft.com/office/powerpoint/2010/main" val="19656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Pedestal</a:t>
            </a:r>
            <a:r>
              <a:rPr lang="en-US" baseline="0" dirty="0" smtClean="0"/>
              <a:t> Calibration will update Adaptation data for a036 through a050.  Do not manually edit the adaptation data as a misplaced decimal could cause the pedestal to exceed it’s design parameters, resulting in catastrophic failure.</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44</a:t>
            </a:fld>
            <a:endParaRPr lang="en-US"/>
          </a:p>
        </p:txBody>
      </p:sp>
    </p:spTree>
    <p:extLst>
      <p:ext uri="{BB962C8B-B14F-4D97-AF65-F5344CB8AC3E}">
        <p14:creationId xmlns:p14="http://schemas.microsoft.com/office/powerpoint/2010/main" val="1437547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Pedestal Calibration determines Friction</a:t>
            </a:r>
            <a:r>
              <a:rPr lang="en-US" baseline="0" dirty="0" smtClean="0"/>
              <a:t>, Feedback, and Drive Slope for Azimuth and Elevation, Drive Slope Break Points, and the Elevation Droop Drive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Encoder provides Position Data to the Antenna Model.</a:t>
            </a:r>
          </a:p>
          <a:p>
            <a:r>
              <a:rPr lang="en-US" baseline="0" dirty="0" smtClean="0"/>
              <a:t>The Servo Motor Tachometer Feedback is available, but is not used. Instead the Antenna Model derives a Virtual Tachometer from encoder position data. </a:t>
            </a:r>
          </a:p>
          <a:p>
            <a:endParaRPr lang="en-US" baseline="0" dirty="0" smtClean="0"/>
          </a:p>
          <a:p>
            <a:r>
              <a:rPr lang="en-US" baseline="0" dirty="0" smtClean="0"/>
              <a:t>Servo Drive Voltage is Velocity based.</a:t>
            </a:r>
          </a:p>
        </p:txBody>
      </p:sp>
      <p:sp>
        <p:nvSpPr>
          <p:cNvPr id="4" name="Slide Number Placeholder 3"/>
          <p:cNvSpPr>
            <a:spLocks noGrp="1"/>
          </p:cNvSpPr>
          <p:nvPr>
            <p:ph type="sldNum" sz="quarter" idx="10"/>
          </p:nvPr>
        </p:nvSpPr>
        <p:spPr/>
        <p:txBody>
          <a:bodyPr/>
          <a:lstStyle/>
          <a:p>
            <a:fld id="{B2E0666D-2776-45BF-A152-C1EF551B9F44}" type="slidenum">
              <a:rPr lang="en-US" smtClean="0"/>
              <a:t>45</a:t>
            </a:fld>
            <a:endParaRPr lang="en-US"/>
          </a:p>
        </p:txBody>
      </p:sp>
    </p:spTree>
    <p:extLst>
      <p:ext uri="{BB962C8B-B14F-4D97-AF65-F5344CB8AC3E}">
        <p14:creationId xmlns:p14="http://schemas.microsoft.com/office/powerpoint/2010/main" val="942840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Pedestal Calibration determines Friction</a:t>
            </a:r>
            <a:r>
              <a:rPr lang="en-US" baseline="0" dirty="0" smtClean="0"/>
              <a:t>, Feedback, and Drive Slope for Azimuth and Elevation, Drive Slope Break Points, and the Elevation Droop Drive</a:t>
            </a:r>
          </a:p>
          <a:p>
            <a:endParaRPr lang="en-US" baseline="0" dirty="0" smtClean="0"/>
          </a:p>
        </p:txBody>
      </p:sp>
      <p:sp>
        <p:nvSpPr>
          <p:cNvPr id="4" name="Slide Number Placeholder 3"/>
          <p:cNvSpPr>
            <a:spLocks noGrp="1"/>
          </p:cNvSpPr>
          <p:nvPr>
            <p:ph type="sldNum" sz="quarter" idx="10"/>
          </p:nvPr>
        </p:nvSpPr>
        <p:spPr/>
        <p:txBody>
          <a:bodyPr/>
          <a:lstStyle/>
          <a:p>
            <a:fld id="{B2E0666D-2776-45BF-A152-C1EF551B9F44}" type="slidenum">
              <a:rPr lang="en-US" smtClean="0"/>
              <a:t>46</a:t>
            </a:fld>
            <a:endParaRPr lang="en-US"/>
          </a:p>
        </p:txBody>
      </p:sp>
    </p:spTree>
    <p:extLst>
      <p:ext uri="{BB962C8B-B14F-4D97-AF65-F5344CB8AC3E}">
        <p14:creationId xmlns:p14="http://schemas.microsoft.com/office/powerpoint/2010/main" val="942840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Encoder provides Position Data to the Antenna Model.</a:t>
            </a:r>
          </a:p>
          <a:p>
            <a:r>
              <a:rPr lang="en-US" baseline="0" dirty="0" smtClean="0"/>
              <a:t>The Servo Motor Tachometer Feedback is available, but is not used. Instead the Antenna Model derives a Virtual Tachometer from encoder position data. </a:t>
            </a:r>
          </a:p>
          <a:p>
            <a:endParaRPr lang="en-US" baseline="0" dirty="0" smtClean="0"/>
          </a:p>
          <a:p>
            <a:r>
              <a:rPr lang="en-US" baseline="0" dirty="0" smtClean="0"/>
              <a:t>Servo Drive Voltage is Velocity based.</a:t>
            </a:r>
          </a:p>
        </p:txBody>
      </p:sp>
      <p:sp>
        <p:nvSpPr>
          <p:cNvPr id="4" name="Slide Number Placeholder 3"/>
          <p:cNvSpPr>
            <a:spLocks noGrp="1"/>
          </p:cNvSpPr>
          <p:nvPr>
            <p:ph type="sldNum" sz="quarter" idx="10"/>
          </p:nvPr>
        </p:nvSpPr>
        <p:spPr/>
        <p:txBody>
          <a:bodyPr/>
          <a:lstStyle/>
          <a:p>
            <a:fld id="{B2E0666D-2776-45BF-A152-C1EF551B9F44}" type="slidenum">
              <a:rPr lang="en-US" smtClean="0"/>
              <a:t>47</a:t>
            </a:fld>
            <a:endParaRPr lang="en-US"/>
          </a:p>
        </p:txBody>
      </p:sp>
    </p:spTree>
    <p:extLst>
      <p:ext uri="{BB962C8B-B14F-4D97-AF65-F5344CB8AC3E}">
        <p14:creationId xmlns:p14="http://schemas.microsoft.com/office/powerpoint/2010/main" val="942840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Velocity Loop the Commanded Velocity is compared to the Current Velocity and a rate is calculated using the antenna’s El and </a:t>
            </a:r>
            <a:r>
              <a:rPr lang="en-US" baseline="0" dirty="0" err="1" smtClean="0"/>
              <a:t>Az</a:t>
            </a:r>
            <a:r>
              <a:rPr lang="en-US" baseline="0" dirty="0" smtClean="0"/>
              <a:t> Friction, Feedback, and Drive Slope parameters. </a:t>
            </a:r>
          </a:p>
        </p:txBody>
      </p:sp>
      <p:sp>
        <p:nvSpPr>
          <p:cNvPr id="4" name="Slide Number Placeholder 3"/>
          <p:cNvSpPr>
            <a:spLocks noGrp="1"/>
          </p:cNvSpPr>
          <p:nvPr>
            <p:ph type="sldNum" sz="quarter" idx="10"/>
          </p:nvPr>
        </p:nvSpPr>
        <p:spPr/>
        <p:txBody>
          <a:bodyPr/>
          <a:lstStyle/>
          <a:p>
            <a:fld id="{B2E0666D-2776-45BF-A152-C1EF551B9F44}" type="slidenum">
              <a:rPr lang="en-US" smtClean="0"/>
              <a:t>48</a:t>
            </a:fld>
            <a:endParaRPr lang="en-US"/>
          </a:p>
        </p:txBody>
      </p:sp>
    </p:spTree>
    <p:extLst>
      <p:ext uri="{BB962C8B-B14F-4D97-AF65-F5344CB8AC3E}">
        <p14:creationId xmlns:p14="http://schemas.microsoft.com/office/powerpoint/2010/main" val="942840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Position Loop the Commanded Position is compared to the Antenna Model’s Current Position and the difference is modified by the Drive Slope Break Points to create a rate command (basically, the Drive Slope Break Points convert a position error into the rates necessary to travel the desired distance – the greater the distance - the higher the rate, as the position  error decreases - the rate also decreases).</a:t>
            </a:r>
          </a:p>
          <a:p>
            <a:r>
              <a:rPr lang="en-US" baseline="0" dirty="0" smtClean="0"/>
              <a:t>Elevation drive is modified by the parameter for Elevation Droop Drive to hold the antenna at the requested elevation.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2E0666D-2776-45BF-A152-C1EF551B9F44}" type="slidenum">
              <a:rPr lang="en-US" smtClean="0"/>
              <a:t>49</a:t>
            </a:fld>
            <a:endParaRPr lang="en-US"/>
          </a:p>
        </p:txBody>
      </p:sp>
    </p:spTree>
    <p:extLst>
      <p:ext uri="{BB962C8B-B14F-4D97-AF65-F5344CB8AC3E}">
        <p14:creationId xmlns:p14="http://schemas.microsoft.com/office/powerpoint/2010/main" val="942840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50</a:t>
            </a:fld>
            <a:endParaRPr lang="en-US"/>
          </a:p>
        </p:txBody>
      </p:sp>
    </p:spTree>
    <p:extLst>
      <p:ext uri="{BB962C8B-B14F-4D97-AF65-F5344CB8AC3E}">
        <p14:creationId xmlns:p14="http://schemas.microsoft.com/office/powerpoint/2010/main" val="604507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“Good” numbers.</a:t>
            </a:r>
          </a:p>
          <a:p>
            <a:r>
              <a:rPr lang="en-US" dirty="0" smtClean="0"/>
              <a:t>It’s hard to say at this point, more guidance will come out as</a:t>
            </a:r>
            <a:r>
              <a:rPr lang="en-US" baseline="0" dirty="0" smtClean="0"/>
              <a:t> more systems come on-line and more data is collected for evaluation.</a:t>
            </a:r>
          </a:p>
          <a:p>
            <a:r>
              <a:rPr lang="en-US" baseline="0" dirty="0" smtClean="0"/>
              <a:t>The general rule of thumb is that the numbers are good if the radar completes a VCP without alarms.</a:t>
            </a:r>
          </a:p>
          <a:p>
            <a:r>
              <a:rPr lang="en-US" baseline="0" dirty="0" smtClean="0"/>
              <a:t>What we expect is…</a:t>
            </a:r>
          </a:p>
          <a:p>
            <a:endParaRPr lang="en-US" baseline="0" dirty="0" smtClean="0"/>
          </a:p>
          <a:p>
            <a:r>
              <a:rPr lang="en-US" baseline="0" dirty="0" smtClean="0"/>
              <a:t>Click through the animations for details.</a:t>
            </a:r>
          </a:p>
        </p:txBody>
      </p:sp>
      <p:sp>
        <p:nvSpPr>
          <p:cNvPr id="4" name="Slide Number Placeholder 3"/>
          <p:cNvSpPr>
            <a:spLocks noGrp="1"/>
          </p:cNvSpPr>
          <p:nvPr>
            <p:ph type="sldNum" sz="quarter" idx="10"/>
          </p:nvPr>
        </p:nvSpPr>
        <p:spPr/>
        <p:txBody>
          <a:bodyPr/>
          <a:lstStyle/>
          <a:p>
            <a:fld id="{B2E0666D-2776-45BF-A152-C1EF551B9F44}" type="slidenum">
              <a:rPr lang="en-US" smtClean="0"/>
              <a:t>51</a:t>
            </a:fld>
            <a:endParaRPr lang="en-US"/>
          </a:p>
        </p:txBody>
      </p:sp>
    </p:spTree>
    <p:extLst>
      <p:ext uri="{BB962C8B-B14F-4D97-AF65-F5344CB8AC3E}">
        <p14:creationId xmlns:p14="http://schemas.microsoft.com/office/powerpoint/2010/main" val="2794324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“Good” numbers.</a:t>
            </a:r>
          </a:p>
          <a:p>
            <a:r>
              <a:rPr lang="en-US" dirty="0" smtClean="0"/>
              <a:t>It’s hard to say at this point, more guidance will come out as</a:t>
            </a:r>
            <a:r>
              <a:rPr lang="en-US" baseline="0" dirty="0" smtClean="0"/>
              <a:t> more systems come on-line and more data is collected for evaluation.</a:t>
            </a:r>
          </a:p>
          <a:p>
            <a:r>
              <a:rPr lang="en-US" baseline="0" dirty="0" smtClean="0"/>
              <a:t>The general rule of thumb is that the numbers are good if the radar completes a VCP without alarms.</a:t>
            </a:r>
          </a:p>
          <a:p>
            <a:r>
              <a:rPr lang="en-US" baseline="0" dirty="0" smtClean="0"/>
              <a:t>What we expect is…</a:t>
            </a:r>
          </a:p>
          <a:p>
            <a:endParaRPr lang="en-US" baseline="0" dirty="0" smtClean="0"/>
          </a:p>
          <a:p>
            <a:r>
              <a:rPr lang="en-US" baseline="0" dirty="0" smtClean="0"/>
              <a:t>Click through the animations for details.</a:t>
            </a:r>
          </a:p>
        </p:txBody>
      </p:sp>
      <p:sp>
        <p:nvSpPr>
          <p:cNvPr id="4" name="Slide Number Placeholder 3"/>
          <p:cNvSpPr>
            <a:spLocks noGrp="1"/>
          </p:cNvSpPr>
          <p:nvPr>
            <p:ph type="sldNum" sz="quarter" idx="10"/>
          </p:nvPr>
        </p:nvSpPr>
        <p:spPr/>
        <p:txBody>
          <a:bodyPr/>
          <a:lstStyle/>
          <a:p>
            <a:fld id="{B2E0666D-2776-45BF-A152-C1EF551B9F44}" type="slidenum">
              <a:rPr lang="en-US" smtClean="0"/>
              <a:t>52</a:t>
            </a:fld>
            <a:endParaRPr lang="en-US"/>
          </a:p>
        </p:txBody>
      </p:sp>
    </p:spTree>
    <p:extLst>
      <p:ext uri="{BB962C8B-B14F-4D97-AF65-F5344CB8AC3E}">
        <p14:creationId xmlns:p14="http://schemas.microsoft.com/office/powerpoint/2010/main" val="279432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6</a:t>
            </a:fld>
            <a:endParaRPr lang="en-US"/>
          </a:p>
        </p:txBody>
      </p:sp>
    </p:spTree>
    <p:extLst>
      <p:ext uri="{BB962C8B-B14F-4D97-AF65-F5344CB8AC3E}">
        <p14:creationId xmlns:p14="http://schemas.microsoft.com/office/powerpoint/2010/main" val="2101717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“Good” numbers.</a:t>
            </a:r>
          </a:p>
          <a:p>
            <a:r>
              <a:rPr lang="en-US" dirty="0" smtClean="0"/>
              <a:t>It’s hard to say at this point, more guidance will come out as</a:t>
            </a:r>
            <a:r>
              <a:rPr lang="en-US" baseline="0" dirty="0" smtClean="0"/>
              <a:t> more systems come on-line and more data is collected for evaluation.</a:t>
            </a:r>
          </a:p>
          <a:p>
            <a:r>
              <a:rPr lang="en-US" baseline="0" dirty="0" smtClean="0"/>
              <a:t>The general rule of thumb is that the numbers are good if the radar completes a VCP without alarms.</a:t>
            </a:r>
          </a:p>
          <a:p>
            <a:r>
              <a:rPr lang="en-US" baseline="0" dirty="0" smtClean="0"/>
              <a:t>What we expect is…</a:t>
            </a:r>
          </a:p>
          <a:p>
            <a:endParaRPr lang="en-US" baseline="0" dirty="0" smtClean="0"/>
          </a:p>
          <a:p>
            <a:r>
              <a:rPr lang="en-US" baseline="0" dirty="0" smtClean="0"/>
              <a:t>Click through the animations for details.</a:t>
            </a:r>
          </a:p>
        </p:txBody>
      </p:sp>
      <p:sp>
        <p:nvSpPr>
          <p:cNvPr id="4" name="Slide Number Placeholder 3"/>
          <p:cNvSpPr>
            <a:spLocks noGrp="1"/>
          </p:cNvSpPr>
          <p:nvPr>
            <p:ph type="sldNum" sz="quarter" idx="10"/>
          </p:nvPr>
        </p:nvSpPr>
        <p:spPr/>
        <p:txBody>
          <a:bodyPr/>
          <a:lstStyle/>
          <a:p>
            <a:fld id="{B2E0666D-2776-45BF-A152-C1EF551B9F44}" type="slidenum">
              <a:rPr lang="en-US" smtClean="0"/>
              <a:t>53</a:t>
            </a:fld>
            <a:endParaRPr lang="en-US"/>
          </a:p>
        </p:txBody>
      </p:sp>
    </p:spTree>
    <p:extLst>
      <p:ext uri="{BB962C8B-B14F-4D97-AF65-F5344CB8AC3E}">
        <p14:creationId xmlns:p14="http://schemas.microsoft.com/office/powerpoint/2010/main" val="2794324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“Good” numbers.</a:t>
            </a:r>
          </a:p>
          <a:p>
            <a:r>
              <a:rPr lang="en-US" dirty="0" smtClean="0"/>
              <a:t>It’s hard to say at this point, more guidance will come out as</a:t>
            </a:r>
            <a:r>
              <a:rPr lang="en-US" baseline="0" dirty="0" smtClean="0"/>
              <a:t> more systems come on-line and more data is collected for evaluation.</a:t>
            </a:r>
          </a:p>
          <a:p>
            <a:r>
              <a:rPr lang="en-US" baseline="0" dirty="0" smtClean="0"/>
              <a:t>The general rule of thumb is that the numbers are good if the radar completes a VCP without alarms.</a:t>
            </a:r>
          </a:p>
          <a:p>
            <a:r>
              <a:rPr lang="en-US" baseline="0" dirty="0" smtClean="0"/>
              <a:t>What we expect is…</a:t>
            </a:r>
          </a:p>
          <a:p>
            <a:endParaRPr lang="en-US" baseline="0" dirty="0" smtClean="0"/>
          </a:p>
          <a:p>
            <a:r>
              <a:rPr lang="en-US" baseline="0" dirty="0" smtClean="0"/>
              <a:t>Click through the animations for details.</a:t>
            </a:r>
          </a:p>
        </p:txBody>
      </p:sp>
      <p:sp>
        <p:nvSpPr>
          <p:cNvPr id="4" name="Slide Number Placeholder 3"/>
          <p:cNvSpPr>
            <a:spLocks noGrp="1"/>
          </p:cNvSpPr>
          <p:nvPr>
            <p:ph type="sldNum" sz="quarter" idx="10"/>
          </p:nvPr>
        </p:nvSpPr>
        <p:spPr/>
        <p:txBody>
          <a:bodyPr/>
          <a:lstStyle/>
          <a:p>
            <a:fld id="{B2E0666D-2776-45BF-A152-C1EF551B9F44}" type="slidenum">
              <a:rPr lang="en-US" smtClean="0"/>
              <a:t>54</a:t>
            </a:fld>
            <a:endParaRPr lang="en-US"/>
          </a:p>
        </p:txBody>
      </p:sp>
    </p:spTree>
    <p:extLst>
      <p:ext uri="{BB962C8B-B14F-4D97-AF65-F5344CB8AC3E}">
        <p14:creationId xmlns:p14="http://schemas.microsoft.com/office/powerpoint/2010/main" val="2794324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“Good” numbers.</a:t>
            </a:r>
          </a:p>
          <a:p>
            <a:r>
              <a:rPr lang="en-US" dirty="0" smtClean="0"/>
              <a:t>It’s hard to say at this point, more guidance will come out as</a:t>
            </a:r>
            <a:r>
              <a:rPr lang="en-US" baseline="0" dirty="0" smtClean="0"/>
              <a:t> more systems come on-line and more data is collected for evaluation.</a:t>
            </a:r>
          </a:p>
          <a:p>
            <a:r>
              <a:rPr lang="en-US" baseline="0" dirty="0" smtClean="0"/>
              <a:t>The general rule of thumb is that the numbers are good if the radar completes a VCP without alarms.</a:t>
            </a:r>
          </a:p>
          <a:p>
            <a:r>
              <a:rPr lang="en-US" baseline="0" dirty="0" smtClean="0"/>
              <a:t>What we expect is…</a:t>
            </a:r>
          </a:p>
          <a:p>
            <a:endParaRPr lang="en-US" baseline="0" dirty="0" smtClean="0"/>
          </a:p>
          <a:p>
            <a:r>
              <a:rPr lang="en-US" baseline="0" dirty="0" smtClean="0"/>
              <a:t>Click through the animations for details.</a:t>
            </a:r>
          </a:p>
        </p:txBody>
      </p:sp>
      <p:sp>
        <p:nvSpPr>
          <p:cNvPr id="4" name="Slide Number Placeholder 3"/>
          <p:cNvSpPr>
            <a:spLocks noGrp="1"/>
          </p:cNvSpPr>
          <p:nvPr>
            <p:ph type="sldNum" sz="quarter" idx="10"/>
          </p:nvPr>
        </p:nvSpPr>
        <p:spPr/>
        <p:txBody>
          <a:bodyPr/>
          <a:lstStyle/>
          <a:p>
            <a:fld id="{B2E0666D-2776-45BF-A152-C1EF551B9F44}" type="slidenum">
              <a:rPr lang="en-US" smtClean="0"/>
              <a:t>55</a:t>
            </a:fld>
            <a:endParaRPr lang="en-US"/>
          </a:p>
        </p:txBody>
      </p:sp>
    </p:spTree>
    <p:extLst>
      <p:ext uri="{BB962C8B-B14F-4D97-AF65-F5344CB8AC3E}">
        <p14:creationId xmlns:p14="http://schemas.microsoft.com/office/powerpoint/2010/main" val="2794324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56</a:t>
            </a:fld>
            <a:endParaRPr lang="en-US"/>
          </a:p>
        </p:txBody>
      </p:sp>
    </p:spTree>
    <p:extLst>
      <p:ext uri="{BB962C8B-B14F-4D97-AF65-F5344CB8AC3E}">
        <p14:creationId xmlns:p14="http://schemas.microsoft.com/office/powerpoint/2010/main" val="1760259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57</a:t>
            </a:fld>
            <a:endParaRPr lang="en-US"/>
          </a:p>
        </p:txBody>
      </p:sp>
    </p:spTree>
    <p:extLst>
      <p:ext uri="{BB962C8B-B14F-4D97-AF65-F5344CB8AC3E}">
        <p14:creationId xmlns:p14="http://schemas.microsoft.com/office/powerpoint/2010/main" val="2153436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RCP Shutdown means the antenna driver has entered a “safe” state.</a:t>
            </a:r>
            <a:r>
              <a:rPr lang="en-US" baseline="0" dirty="0" smtClean="0"/>
              <a:t> T</a:t>
            </a:r>
            <a:r>
              <a:rPr lang="en-US" dirty="0" smtClean="0"/>
              <a:t>he control loop will not issue any further commands until it is told to reset.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RCP Shutdown is usually caused by</a:t>
            </a:r>
            <a:r>
              <a:rPr lang="en-US" baseline="0" dirty="0" smtClean="0"/>
              <a:t> conditions that will generate an alarm. In other words, there may be additional conditions to consider before resetting.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 sure to evaluate all situations to avoid further damage prior to resetting.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Recover by going to Pedestal Control (STS &gt; Control &gt; Pedestal Control) and clicking the “Reset” Button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2E0666D-2776-45BF-A152-C1EF551B9F44}" type="slidenum">
              <a:rPr lang="en-US" smtClean="0"/>
              <a:t>58</a:t>
            </a:fld>
            <a:endParaRPr lang="en-US"/>
          </a:p>
        </p:txBody>
      </p:sp>
    </p:spTree>
    <p:extLst>
      <p:ext uri="{BB962C8B-B14F-4D97-AF65-F5344CB8AC3E}">
        <p14:creationId xmlns:p14="http://schemas.microsoft.com/office/powerpoint/2010/main" val="142347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Pedestal Calibration is a new calibration routine in System</a:t>
            </a:r>
            <a:r>
              <a:rPr lang="en-US" baseline="0" dirty="0" smtClean="0"/>
              <a:t> Test Software on build 17 or later software.</a:t>
            </a:r>
          </a:p>
          <a:p>
            <a:endParaRPr lang="en-US" baseline="0" dirty="0" smtClean="0"/>
          </a:p>
        </p:txBody>
      </p:sp>
      <p:sp>
        <p:nvSpPr>
          <p:cNvPr id="4" name="Slide Number Placeholder 3"/>
          <p:cNvSpPr>
            <a:spLocks noGrp="1"/>
          </p:cNvSpPr>
          <p:nvPr>
            <p:ph type="sldNum" sz="quarter" idx="10"/>
          </p:nvPr>
        </p:nvSpPr>
        <p:spPr/>
        <p:txBody>
          <a:bodyPr/>
          <a:lstStyle/>
          <a:p>
            <a:fld id="{B2E0666D-2776-45BF-A152-C1EF551B9F44}" type="slidenum">
              <a:rPr lang="en-US" smtClean="0"/>
              <a:t>7</a:t>
            </a:fld>
            <a:endParaRPr lang="en-US"/>
          </a:p>
        </p:txBody>
      </p:sp>
    </p:spTree>
    <p:extLst>
      <p:ext uri="{BB962C8B-B14F-4D97-AF65-F5344CB8AC3E}">
        <p14:creationId xmlns:p14="http://schemas.microsoft.com/office/powerpoint/2010/main" val="28687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calibration routine executes two subtests: Azimuth Axis and Elevation Axis.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default both subtests are selected</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Either subtest can be deselected to run individually; when run together Azimuth Axis tests will run first.  </a:t>
            </a:r>
          </a:p>
          <a:p>
            <a:pPr marL="628650" marR="0" lvl="1" indent="-171450">
              <a:spcBef>
                <a:spcPts val="0"/>
              </a:spcBef>
              <a:spcAft>
                <a:spcPts val="0"/>
              </a:spcAft>
              <a:buFont typeface="Arial" panose="020B0604020202020204" pitchFamily="34" charset="0"/>
              <a:buChar char="•"/>
            </a:pPr>
            <a:r>
              <a:rPr lang="en-US" sz="1200" kern="1200" dirty="0" smtClean="0">
                <a:solidFill>
                  <a:schemeClr val="tx1"/>
                </a:solidFill>
                <a:effectLst/>
                <a:latin typeface="+mn-lt"/>
                <a:ea typeface="+mn-ea"/>
                <a:cs typeface="+mn-cs"/>
              </a:rPr>
              <a:t>Azimuth testing consists of the following types of adjustments: Feedback, Friction, Slope, and Adjustment.  </a:t>
            </a:r>
          </a:p>
          <a:p>
            <a:pPr marL="628650" marR="0" lvl="1" indent="-171450">
              <a:spcBef>
                <a:spcPts val="0"/>
              </a:spcBef>
              <a:spcAft>
                <a:spcPts val="0"/>
              </a:spcAft>
              <a:buFont typeface="Arial" panose="020B0604020202020204" pitchFamily="34" charset="0"/>
              <a:buChar char="•"/>
            </a:pPr>
            <a:r>
              <a:rPr lang="en-US" sz="1200" kern="1200" dirty="0" smtClean="0">
                <a:solidFill>
                  <a:schemeClr val="tx1"/>
                </a:solidFill>
                <a:effectLst/>
                <a:latin typeface="+mn-lt"/>
                <a:ea typeface="+mn-ea"/>
                <a:cs typeface="+mn-cs"/>
              </a:rPr>
              <a:t>Elevation has additional tests required for position slope tuning.</a:t>
            </a:r>
            <a:r>
              <a:rPr lang="en-US" sz="1200" kern="1200" baseline="0" dirty="0" smtClean="0">
                <a:solidFill>
                  <a:schemeClr val="tx1"/>
                </a:solidFill>
                <a:effectLst/>
                <a:latin typeface="+mn-lt"/>
                <a:ea typeface="+mn-ea"/>
                <a:cs typeface="+mn-cs"/>
              </a:rPr>
              <a:t> </a:t>
            </a:r>
          </a:p>
          <a:p>
            <a:pPr marL="0" marR="0">
              <a:spcBef>
                <a:spcPts val="0"/>
              </a:spcBef>
              <a:spcAft>
                <a:spcPts val="0"/>
              </a:spcAft>
            </a:pPr>
            <a:r>
              <a:rPr lang="en-US" sz="1200" kern="1200" dirty="0" smtClean="0">
                <a:solidFill>
                  <a:schemeClr val="tx1"/>
                </a:solidFill>
                <a:effectLst/>
                <a:latin typeface="+mn-lt"/>
                <a:ea typeface="+mn-ea"/>
                <a:cs typeface="+mn-cs"/>
              </a:rPr>
              <a:t>The type of measurement a subtest is performing will be displayed in the Status area. </a:t>
            </a:r>
          </a:p>
          <a:p>
            <a:pPr marL="0" marR="0">
              <a:spcBef>
                <a:spcPts val="0"/>
              </a:spcBef>
              <a:spcAft>
                <a:spcPts val="0"/>
              </a:spcAft>
            </a:pPr>
            <a:endParaRPr lang="en-US" sz="1200" kern="1200" dirty="0" smtClean="0">
              <a:solidFill>
                <a:schemeClr val="tx1"/>
              </a:solidFill>
              <a:effectLst/>
              <a:latin typeface="+mn-lt"/>
              <a:ea typeface="+mn-ea"/>
              <a:cs typeface="+mn-cs"/>
            </a:endParaRP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8</a:t>
            </a:fld>
            <a:endParaRPr lang="en-US"/>
          </a:p>
        </p:txBody>
      </p:sp>
    </p:spTree>
    <p:extLst>
      <p:ext uri="{BB962C8B-B14F-4D97-AF65-F5344CB8AC3E}">
        <p14:creationId xmlns:p14="http://schemas.microsoft.com/office/powerpoint/2010/main" val="329540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First the Azimuth Feedback Test determines an initial value for the velocity feedback slope by commanding a change in position and assesses: 1) if the antenna made it to the requested position, 2) if "overshoot"  is within limits, and 3) if we are dithering after we get to the final position.  </a:t>
            </a:r>
          </a:p>
          <a:p>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9</a:t>
            </a:fld>
            <a:endParaRPr lang="en-US"/>
          </a:p>
        </p:txBody>
      </p:sp>
    </p:spTree>
    <p:extLst>
      <p:ext uri="{BB962C8B-B14F-4D97-AF65-F5344CB8AC3E}">
        <p14:creationId xmlns:p14="http://schemas.microsoft.com/office/powerpoint/2010/main" val="347460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Az</a:t>
            </a:r>
            <a:r>
              <a:rPr lang="en-US" sz="1200" kern="1200" dirty="0" smtClean="0">
                <a:solidFill>
                  <a:schemeClr val="tx1"/>
                </a:solidFill>
                <a:effectLst/>
                <a:latin typeface="+mn-lt"/>
                <a:ea typeface="+mn-ea"/>
                <a:cs typeface="+mn-cs"/>
              </a:rPr>
              <a:t> Drives/Slopes adjusts for Friction and Slope.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Friction estimates the minimum drive needed to sustain the pedestal in motion against friction, both forward and backward.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Slope adjusts the amount of additional drive voltage needed for changes</a:t>
            </a:r>
            <a:r>
              <a:rPr lang="en-US" sz="1200" kern="1200" baseline="0" dirty="0" smtClean="0">
                <a:solidFill>
                  <a:schemeClr val="tx1"/>
                </a:solidFill>
                <a:effectLst/>
                <a:latin typeface="+mn-lt"/>
                <a:ea typeface="+mn-ea"/>
                <a:cs typeface="+mn-cs"/>
              </a:rPr>
              <a:t> in rate (velocity).</a:t>
            </a:r>
            <a:endParaRPr lang="en-US" dirty="0"/>
          </a:p>
        </p:txBody>
      </p:sp>
      <p:sp>
        <p:nvSpPr>
          <p:cNvPr id="4" name="Slide Number Placeholder 3"/>
          <p:cNvSpPr>
            <a:spLocks noGrp="1"/>
          </p:cNvSpPr>
          <p:nvPr>
            <p:ph type="sldNum" sz="quarter" idx="10"/>
          </p:nvPr>
        </p:nvSpPr>
        <p:spPr/>
        <p:txBody>
          <a:bodyPr/>
          <a:lstStyle/>
          <a:p>
            <a:fld id="{B2E0666D-2776-45BF-A152-C1EF551B9F44}" type="slidenum">
              <a:rPr lang="en-US" smtClean="0"/>
              <a:t>10</a:t>
            </a:fld>
            <a:endParaRPr lang="en-US"/>
          </a:p>
        </p:txBody>
      </p:sp>
    </p:spTree>
    <p:extLst>
      <p:ext uri="{BB962C8B-B14F-4D97-AF65-F5344CB8AC3E}">
        <p14:creationId xmlns:p14="http://schemas.microsoft.com/office/powerpoint/2010/main" val="175046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Drive and Slope estimates are made, Feedback is reevaluated using the new Drive/Slope</a:t>
            </a:r>
            <a:r>
              <a:rPr lang="en-US" baseline="0" dirty="0" smtClean="0"/>
              <a:t> </a:t>
            </a:r>
            <a:r>
              <a:rPr lang="en-US" dirty="0" smtClean="0"/>
              <a:t>values and</a:t>
            </a:r>
            <a:r>
              <a:rPr lang="en-US" baseline="0" dirty="0" smtClean="0"/>
              <a:t> the feedback estimate is updated.</a:t>
            </a:r>
          </a:p>
        </p:txBody>
      </p:sp>
      <p:sp>
        <p:nvSpPr>
          <p:cNvPr id="4" name="Slide Number Placeholder 3"/>
          <p:cNvSpPr>
            <a:spLocks noGrp="1"/>
          </p:cNvSpPr>
          <p:nvPr>
            <p:ph type="sldNum" sz="quarter" idx="10"/>
          </p:nvPr>
        </p:nvSpPr>
        <p:spPr/>
        <p:txBody>
          <a:bodyPr/>
          <a:lstStyle/>
          <a:p>
            <a:fld id="{B2E0666D-2776-45BF-A152-C1EF551B9F44}" type="slidenum">
              <a:rPr lang="en-US" smtClean="0"/>
              <a:t>11</a:t>
            </a:fld>
            <a:endParaRPr lang="en-US"/>
          </a:p>
        </p:txBody>
      </p:sp>
    </p:spTree>
    <p:extLst>
      <p:ext uri="{BB962C8B-B14F-4D97-AF65-F5344CB8AC3E}">
        <p14:creationId xmlns:p14="http://schemas.microsoft.com/office/powerpoint/2010/main" val="76944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29AD6-4917-4BAD-AB61-C98E3A599790}"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576D5-AC90-432D-9C0E-0DCBD2ED95D5}" type="slidenum">
              <a:rPr lang="en-US" smtClean="0"/>
              <a:t>‹#›</a:t>
            </a:fld>
            <a:endParaRPr lang="en-US"/>
          </a:p>
        </p:txBody>
      </p:sp>
    </p:spTree>
    <p:extLst>
      <p:ext uri="{BB962C8B-B14F-4D97-AF65-F5344CB8AC3E}">
        <p14:creationId xmlns:p14="http://schemas.microsoft.com/office/powerpoint/2010/main" val="37276072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AE033-6461-4D76-9979-12FF58F9E71F}"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576D5-AC90-432D-9C0E-0DCBD2ED95D5}" type="slidenum">
              <a:rPr lang="en-US" smtClean="0"/>
              <a:t>‹#›</a:t>
            </a:fld>
            <a:endParaRPr lang="en-US"/>
          </a:p>
        </p:txBody>
      </p:sp>
    </p:spTree>
    <p:extLst>
      <p:ext uri="{BB962C8B-B14F-4D97-AF65-F5344CB8AC3E}">
        <p14:creationId xmlns:p14="http://schemas.microsoft.com/office/powerpoint/2010/main" val="340731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ABB7C-3545-4290-A7CD-64C455343CEF}"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576D5-AC90-432D-9C0E-0DCBD2ED95D5}" type="slidenum">
              <a:rPr lang="en-US" smtClean="0"/>
              <a:t>‹#›</a:t>
            </a:fld>
            <a:endParaRPr lang="en-US"/>
          </a:p>
        </p:txBody>
      </p:sp>
    </p:spTree>
    <p:extLst>
      <p:ext uri="{BB962C8B-B14F-4D97-AF65-F5344CB8AC3E}">
        <p14:creationId xmlns:p14="http://schemas.microsoft.com/office/powerpoint/2010/main" val="225378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5474A-60AF-4CC7-9081-CA320A6A7D53}"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576D5-AC90-432D-9C0E-0DCBD2ED95D5}" type="slidenum">
              <a:rPr lang="en-US" smtClean="0"/>
              <a:t>‹#›</a:t>
            </a:fld>
            <a:endParaRPr lang="en-US"/>
          </a:p>
        </p:txBody>
      </p:sp>
    </p:spTree>
    <p:custDataLst>
      <p:tags r:id="rId1"/>
    </p:custDataLst>
    <p:extLst>
      <p:ext uri="{BB962C8B-B14F-4D97-AF65-F5344CB8AC3E}">
        <p14:creationId xmlns:p14="http://schemas.microsoft.com/office/powerpoint/2010/main" val="20016707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7C4015-0CDA-48FB-8650-28B32C34C234}"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576D5-AC90-432D-9C0E-0DCBD2ED95D5}" type="slidenum">
              <a:rPr lang="en-US" smtClean="0"/>
              <a:t>‹#›</a:t>
            </a:fld>
            <a:endParaRPr lang="en-US"/>
          </a:p>
        </p:txBody>
      </p:sp>
    </p:spTree>
    <p:extLst>
      <p:ext uri="{BB962C8B-B14F-4D97-AF65-F5344CB8AC3E}">
        <p14:creationId xmlns:p14="http://schemas.microsoft.com/office/powerpoint/2010/main" val="173370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1348E-4802-4363-9A29-02F62D21DC1C}" type="datetime1">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576D5-AC90-432D-9C0E-0DCBD2ED95D5}" type="slidenum">
              <a:rPr lang="en-US" smtClean="0"/>
              <a:t>‹#›</a:t>
            </a:fld>
            <a:endParaRPr lang="en-US"/>
          </a:p>
        </p:txBody>
      </p:sp>
    </p:spTree>
    <p:extLst>
      <p:ext uri="{BB962C8B-B14F-4D97-AF65-F5344CB8AC3E}">
        <p14:creationId xmlns:p14="http://schemas.microsoft.com/office/powerpoint/2010/main" val="3627114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F3C435-1A56-439D-9B2E-DD21E84B87BD}" type="datetime1">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576D5-AC90-432D-9C0E-0DCBD2ED95D5}" type="slidenum">
              <a:rPr lang="en-US" smtClean="0"/>
              <a:t>‹#›</a:t>
            </a:fld>
            <a:endParaRPr lang="en-US"/>
          </a:p>
        </p:txBody>
      </p:sp>
    </p:spTree>
    <p:extLst>
      <p:ext uri="{BB962C8B-B14F-4D97-AF65-F5344CB8AC3E}">
        <p14:creationId xmlns:p14="http://schemas.microsoft.com/office/powerpoint/2010/main" val="404604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A5B564-B2BD-4E71-A128-53E5B1153E76}" type="datetime1">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576D5-AC90-432D-9C0E-0DCBD2ED95D5}" type="slidenum">
              <a:rPr lang="en-US" smtClean="0"/>
              <a:t>‹#›</a:t>
            </a:fld>
            <a:endParaRPr lang="en-US"/>
          </a:p>
        </p:txBody>
      </p:sp>
    </p:spTree>
    <p:custDataLst>
      <p:tags r:id="rId1"/>
    </p:custDataLst>
    <p:extLst>
      <p:ext uri="{BB962C8B-B14F-4D97-AF65-F5344CB8AC3E}">
        <p14:creationId xmlns:p14="http://schemas.microsoft.com/office/powerpoint/2010/main" val="35620208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BC59C-74DD-4936-9B53-AD74D41A0DD3}" type="datetime1">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576D5-AC90-432D-9C0E-0DCBD2ED95D5}" type="slidenum">
              <a:rPr lang="en-US" smtClean="0"/>
              <a:t>‹#›</a:t>
            </a:fld>
            <a:endParaRPr lang="en-US"/>
          </a:p>
        </p:txBody>
      </p:sp>
    </p:spTree>
    <p:custDataLst>
      <p:tags r:id="rId1"/>
    </p:custDataLst>
    <p:extLst>
      <p:ext uri="{BB962C8B-B14F-4D97-AF65-F5344CB8AC3E}">
        <p14:creationId xmlns:p14="http://schemas.microsoft.com/office/powerpoint/2010/main" val="2930102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E5897-CCCE-431C-8F35-95D9B696EE27}" type="datetime1">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576D5-AC90-432D-9C0E-0DCBD2ED95D5}" type="slidenum">
              <a:rPr lang="en-US" smtClean="0"/>
              <a:t>‹#›</a:t>
            </a:fld>
            <a:endParaRPr lang="en-US"/>
          </a:p>
        </p:txBody>
      </p:sp>
    </p:spTree>
    <p:extLst>
      <p:ext uri="{BB962C8B-B14F-4D97-AF65-F5344CB8AC3E}">
        <p14:creationId xmlns:p14="http://schemas.microsoft.com/office/powerpoint/2010/main" val="267885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2671F-8260-4B5F-AAA9-2CF46D6804B6}" type="datetime1">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576D5-AC90-432D-9C0E-0DCBD2ED95D5}" type="slidenum">
              <a:rPr lang="en-US" smtClean="0"/>
              <a:t>‹#›</a:t>
            </a:fld>
            <a:endParaRPr lang="en-US"/>
          </a:p>
        </p:txBody>
      </p:sp>
    </p:spTree>
    <p:extLst>
      <p:ext uri="{BB962C8B-B14F-4D97-AF65-F5344CB8AC3E}">
        <p14:creationId xmlns:p14="http://schemas.microsoft.com/office/powerpoint/2010/main" val="255833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50815-C5CE-4162-9D10-571BFA1990DA}" type="datetime1">
              <a:rPr lang="en-US" smtClean="0"/>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576D5-AC90-432D-9C0E-0DCBD2ED95D5}" type="slidenum">
              <a:rPr lang="en-US" smtClean="0"/>
              <a:t>‹#›</a:t>
            </a:fld>
            <a:endParaRPr lang="en-US"/>
          </a:p>
        </p:txBody>
      </p:sp>
    </p:spTree>
    <p:custDataLst>
      <p:tags r:id="rId13"/>
    </p:custDataLst>
    <p:extLst>
      <p:ext uri="{BB962C8B-B14F-4D97-AF65-F5344CB8AC3E}">
        <p14:creationId xmlns:p14="http://schemas.microsoft.com/office/powerpoint/2010/main" val="352460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48.xml"/><Relationship Id="rId5" Type="http://schemas.openxmlformats.org/officeDocument/2006/relationships/image" Target="../media/image34.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t>Pedestal Calibration </a:t>
            </a:r>
            <a:br>
              <a:rPr lang="en-US" sz="5400" dirty="0" smtClean="0"/>
            </a:br>
            <a:r>
              <a:rPr lang="en-US" sz="5400" dirty="0" smtClean="0"/>
              <a:t>Overview</a:t>
            </a:r>
            <a:endParaRPr lang="en-US" sz="5400" dirty="0"/>
          </a:p>
        </p:txBody>
      </p:sp>
    </p:spTree>
    <p:custDataLst>
      <p:tags r:id="rId1"/>
    </p:custDataLst>
    <p:extLst>
      <p:ext uri="{BB962C8B-B14F-4D97-AF65-F5344CB8AC3E}">
        <p14:creationId xmlns:p14="http://schemas.microsoft.com/office/powerpoint/2010/main" val="212891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Checking </a:t>
            </a:r>
            <a:r>
              <a:rPr lang="en-US" sz="4400" b="1" kern="1200" dirty="0" err="1" smtClean="0">
                <a:solidFill>
                  <a:schemeClr val="tx1"/>
                </a:solidFill>
                <a:effectLst/>
                <a:latin typeface="+mj-lt"/>
                <a:ea typeface="+mj-ea"/>
                <a:cs typeface="+mj-cs"/>
              </a:rPr>
              <a:t>Az</a:t>
            </a:r>
            <a:r>
              <a:rPr lang="en-US" sz="4400" b="1" kern="1200" dirty="0" smtClean="0">
                <a:solidFill>
                  <a:schemeClr val="tx1"/>
                </a:solidFill>
                <a:effectLst/>
                <a:latin typeface="+mj-lt"/>
                <a:ea typeface="+mj-ea"/>
                <a:cs typeface="+mj-cs"/>
              </a:rPr>
              <a:t> Drives/Slopes </a:t>
            </a:r>
            <a:endParaRPr lang="en-US" dirty="0"/>
          </a:p>
        </p:txBody>
      </p:sp>
      <p:pic>
        <p:nvPicPr>
          <p:cNvPr id="5122" name="Picture 2" descr="P:\NEXRAD\Instructor Folders\Jim's Projects\ped cal\Screenshot-System Test Software-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99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Updating </a:t>
            </a:r>
            <a:r>
              <a:rPr lang="en-US" dirty="0" err="1" smtClean="0"/>
              <a:t>Az</a:t>
            </a:r>
            <a:r>
              <a:rPr lang="en-US" dirty="0" smtClean="0"/>
              <a:t> Feedback Test</a:t>
            </a:r>
            <a:r>
              <a:rPr lang="en-US" baseline="0" dirty="0" smtClean="0"/>
              <a:t> (2 of 3)</a:t>
            </a:r>
            <a:endParaRPr lang="en-US" dirty="0"/>
          </a:p>
        </p:txBody>
      </p:sp>
      <p:pic>
        <p:nvPicPr>
          <p:cNvPr id="6146" name="Picture 2" descr="P:\NEXRAD\Instructor Folders\Jim's Projects\ped cal\Screenshot-System Test Softwar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654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Adjusting </a:t>
            </a:r>
            <a:r>
              <a:rPr lang="en-US" sz="4400" b="1" kern="1200" dirty="0" err="1" smtClean="0">
                <a:solidFill>
                  <a:schemeClr val="tx1"/>
                </a:solidFill>
                <a:effectLst/>
                <a:latin typeface="+mj-lt"/>
                <a:ea typeface="+mj-ea"/>
                <a:cs typeface="+mj-cs"/>
              </a:rPr>
              <a:t>Az</a:t>
            </a:r>
            <a:r>
              <a:rPr lang="en-US" sz="4400" b="1" kern="1200" dirty="0" smtClean="0">
                <a:solidFill>
                  <a:schemeClr val="tx1"/>
                </a:solidFill>
                <a:effectLst/>
                <a:latin typeface="+mj-lt"/>
                <a:ea typeface="+mj-ea"/>
                <a:cs typeface="+mj-cs"/>
              </a:rPr>
              <a:t> Drives/Slopes </a:t>
            </a:r>
            <a:endParaRPr lang="en-US" dirty="0"/>
          </a:p>
        </p:txBody>
      </p:sp>
      <p:pic>
        <p:nvPicPr>
          <p:cNvPr id="7170" name="Picture 2" descr="P:\NEXRAD\Instructor Folders\Jim's Projects\ped cal\Screenshot-System Test Software-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8"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245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Running </a:t>
            </a:r>
            <a:r>
              <a:rPr lang="en-US" dirty="0" err="1" smtClean="0"/>
              <a:t>Az</a:t>
            </a:r>
            <a:r>
              <a:rPr lang="en-US" dirty="0" smtClean="0"/>
              <a:t> Feedback Test (3 of 3)</a:t>
            </a:r>
            <a:endParaRPr lang="en-US" dirty="0"/>
          </a:p>
        </p:txBody>
      </p:sp>
      <p:pic>
        <p:nvPicPr>
          <p:cNvPr id="8194" name="Picture 2" descr="P:\NEXRAD\Instructor Folders\Jim's Projects\ped cal\Screenshot-System Test Softwar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047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Running</a:t>
            </a:r>
            <a:r>
              <a:rPr lang="en-US" baseline="0" dirty="0" smtClean="0"/>
              <a:t> </a:t>
            </a:r>
            <a:r>
              <a:rPr lang="en-US" baseline="0" dirty="0" err="1" smtClean="0"/>
              <a:t>Az</a:t>
            </a:r>
            <a:r>
              <a:rPr lang="en-US" baseline="0" dirty="0" smtClean="0"/>
              <a:t> Feedback Diagnostic</a:t>
            </a:r>
            <a:endParaRPr lang="en-US" dirty="0"/>
          </a:p>
        </p:txBody>
      </p:sp>
      <p:pic>
        <p:nvPicPr>
          <p:cNvPr id="9218" name="Picture 2" descr="P:\NEXRAD\Instructor Folders\Jim's Projects\ped cal\Screenshot-System Test Softwar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768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err="1" smtClean="0"/>
              <a:t>Az</a:t>
            </a:r>
            <a:r>
              <a:rPr lang="en-US" dirty="0" smtClean="0"/>
              <a:t> Feedback Diagnosis Subtest 1 of 7</a:t>
            </a:r>
            <a:endParaRPr lang="en-US" dirty="0"/>
          </a:p>
        </p:txBody>
      </p:sp>
      <p:pic>
        <p:nvPicPr>
          <p:cNvPr id="10242" name="Picture 2" descr="P:\NEXRAD\Instructor Folders\Jim's Projects\ped cal\Screenshot-System Test Software-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19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2</a:t>
            </a:r>
            <a:r>
              <a:rPr lang="en-US" sz="4400" b="1" kern="1200" dirty="0" smtClean="0">
                <a:solidFill>
                  <a:schemeClr val="tx1"/>
                </a:solidFill>
                <a:effectLst/>
                <a:latin typeface="+mj-lt"/>
                <a:ea typeface="+mj-ea"/>
                <a:cs typeface="+mj-cs"/>
              </a:rPr>
              <a:t> of 7</a:t>
            </a:r>
            <a:endParaRPr lang="en-US" dirty="0" smtClean="0">
              <a:effectLst/>
            </a:endParaRPr>
          </a:p>
        </p:txBody>
      </p:sp>
      <p:pic>
        <p:nvPicPr>
          <p:cNvPr id="11266" name="Picture 2" descr="P:\NEXRAD\Instructor Folders\Jim's Projects\ped cal\Screenshot-System Test Software-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74527"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589548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3</a:t>
            </a:r>
            <a:r>
              <a:rPr lang="en-US" sz="4400" b="1" kern="1200" dirty="0" smtClean="0">
                <a:solidFill>
                  <a:schemeClr val="tx1"/>
                </a:solidFill>
                <a:effectLst/>
                <a:latin typeface="+mj-lt"/>
                <a:ea typeface="+mj-ea"/>
                <a:cs typeface="+mj-cs"/>
              </a:rPr>
              <a:t> of 7</a:t>
            </a:r>
            <a:endParaRPr lang="en-US" dirty="0" smtClean="0">
              <a:effectLst/>
            </a:endParaRPr>
          </a:p>
        </p:txBody>
      </p:sp>
      <p:pic>
        <p:nvPicPr>
          <p:cNvPr id="12290" name="Picture 2" descr="P:\NEXRAD\Instructor Folders\Jim's Projects\ped cal\Screenshot-System Test Softwar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74527"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90573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4</a:t>
            </a:r>
            <a:r>
              <a:rPr lang="en-US" sz="4400" b="1" kern="1200" dirty="0" smtClean="0">
                <a:solidFill>
                  <a:schemeClr val="tx1"/>
                </a:solidFill>
                <a:effectLst/>
                <a:latin typeface="+mj-lt"/>
                <a:ea typeface="+mj-ea"/>
                <a:cs typeface="+mj-cs"/>
              </a:rPr>
              <a:t> of 7</a:t>
            </a:r>
            <a:endParaRPr lang="en-US" dirty="0" smtClean="0">
              <a:effectLst/>
            </a:endParaRPr>
          </a:p>
        </p:txBody>
      </p:sp>
      <p:pic>
        <p:nvPicPr>
          <p:cNvPr id="13314" name="Picture 2" descr="P:\NEXRAD\Instructor Folders\Jim's Projects\ped cal\Screenshot-System Test Software-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97695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5</a:t>
            </a:r>
            <a:r>
              <a:rPr lang="en-US" sz="4400" b="1" kern="1200" dirty="0" smtClean="0">
                <a:solidFill>
                  <a:schemeClr val="tx1"/>
                </a:solidFill>
                <a:effectLst/>
                <a:latin typeface="+mj-lt"/>
                <a:ea typeface="+mj-ea"/>
                <a:cs typeface="+mj-cs"/>
              </a:rPr>
              <a:t> of 7</a:t>
            </a:r>
            <a:endParaRPr lang="en-US" dirty="0" smtClean="0">
              <a:effectLst/>
            </a:endParaRPr>
          </a:p>
        </p:txBody>
      </p:sp>
      <p:pic>
        <p:nvPicPr>
          <p:cNvPr id="14338" name="Picture 2" descr="P:\NEXRAD\Instructor Folders\Jim's Projects\ped cal\Screenshot-System Test Software-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4439129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73164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94442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B9F570F-AEC1-4D87-9A19-7C2913B5A4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F7148AD-0118-4246-848F-78E2A0A27E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4379E31-BF9B-4C52-B356-3E18DAEC533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FA2F286B-3E4C-41F4-8186-5106636E2C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6</a:t>
            </a:r>
            <a:r>
              <a:rPr lang="en-US" sz="4400" b="1" kern="1200" dirty="0" smtClean="0">
                <a:solidFill>
                  <a:schemeClr val="tx1"/>
                </a:solidFill>
                <a:effectLst/>
                <a:latin typeface="+mj-lt"/>
                <a:ea typeface="+mj-ea"/>
                <a:cs typeface="+mj-cs"/>
              </a:rPr>
              <a:t> of 7</a:t>
            </a:r>
            <a:endParaRPr lang="en-US" dirty="0" smtClean="0">
              <a:effectLst/>
            </a:endParaRPr>
          </a:p>
        </p:txBody>
      </p:sp>
      <p:pic>
        <p:nvPicPr>
          <p:cNvPr id="15362" name="Picture 2" descr="P:\NEXRAD\Instructor Folders\Jim's Projects\ped cal\Screenshot-System Test Software-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722952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7</a:t>
            </a:r>
            <a:r>
              <a:rPr lang="en-US" sz="4400" b="1" kern="1200" dirty="0" smtClean="0">
                <a:solidFill>
                  <a:schemeClr val="tx1"/>
                </a:solidFill>
                <a:effectLst/>
                <a:latin typeface="+mj-lt"/>
                <a:ea typeface="+mj-ea"/>
                <a:cs typeface="+mj-cs"/>
              </a:rPr>
              <a:t> of 7</a:t>
            </a:r>
            <a:endParaRPr lang="en-US" dirty="0" smtClean="0">
              <a:effectLst/>
            </a:endParaRPr>
          </a:p>
        </p:txBody>
      </p:sp>
      <p:pic>
        <p:nvPicPr>
          <p:cNvPr id="16386" name="Picture 2" descr="P:\NEXRAD\Instructor Folders\Jim's Projects\ped cal\Screenshot-System Test Software-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4073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Checking El Droop Settings</a:t>
            </a:r>
            <a:endParaRPr lang="en-US" dirty="0"/>
          </a:p>
        </p:txBody>
      </p:sp>
      <p:pic>
        <p:nvPicPr>
          <p:cNvPr id="17410" name="Picture 2" descr="P:\NEXRAD\Instructor Folders\Jim's Projects\ped cal\Screenshot-System Test Software-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374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Checking</a:t>
            </a:r>
            <a:r>
              <a:rPr lang="en-US" baseline="0" dirty="0" smtClean="0"/>
              <a:t> El Drives/Slopes</a:t>
            </a:r>
            <a:endParaRPr lang="en-US" dirty="0"/>
          </a:p>
        </p:txBody>
      </p:sp>
      <p:pic>
        <p:nvPicPr>
          <p:cNvPr id="19458" name="Picture 2" descr="P:\NEXRAD\Instructor Folders\Jim's Projects\ped cal\Screenshot-System Test Software-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352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t>Running Initial El</a:t>
            </a:r>
            <a:r>
              <a:rPr lang="en-US" baseline="0" dirty="0" smtClean="0"/>
              <a:t> Feedback Test (1 of 3)</a:t>
            </a:r>
            <a:endParaRPr lang="en-US" dirty="0"/>
          </a:p>
        </p:txBody>
      </p:sp>
      <p:pic>
        <p:nvPicPr>
          <p:cNvPr id="20482" name="Picture 2" descr="P:\NEXRAD\Instructor Folders\Jim's Projects\ped cal\Screenshot-System Test Software-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334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Adjusting El Drives/Slopes</a:t>
            </a:r>
            <a:endParaRPr lang="en-US" dirty="0"/>
          </a:p>
        </p:txBody>
      </p:sp>
      <p:pic>
        <p:nvPicPr>
          <p:cNvPr id="21506" name="Picture 2" descr="P:\NEXRAD\Instructor Folders\Jim's Projects\ped cal\Screenshot-System Test Software-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8"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7707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Updating El Feedback (2/3)</a:t>
            </a:r>
            <a:endParaRPr lang="en-US" dirty="0"/>
          </a:p>
        </p:txBody>
      </p:sp>
      <p:pic>
        <p:nvPicPr>
          <p:cNvPr id="22530" name="Picture 2" descr="P:\NEXRAD\Instructor Folders\Jim's Projects\ped cal\Screenshot-System Test Software-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
            <a:ext cx="8474528"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995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Running El </a:t>
            </a:r>
            <a:r>
              <a:rPr lang="en-US" dirty="0" err="1" smtClean="0"/>
              <a:t>Pservo</a:t>
            </a:r>
            <a:r>
              <a:rPr lang="en-US" baseline="0" dirty="0" smtClean="0"/>
              <a:t> Slope Test</a:t>
            </a:r>
            <a:endParaRPr lang="en-US" dirty="0"/>
          </a:p>
        </p:txBody>
      </p:sp>
      <p:pic>
        <p:nvPicPr>
          <p:cNvPr id="23554" name="Picture 2" descr="P:\NEXRAD\Instructor Folders\Jim's Projects\ped cal\Screenshot-System Test Software-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
            <a:ext cx="8474528"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069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Updating El Feedback (3 of 3)</a:t>
            </a:r>
            <a:endParaRPr lang="en-US" dirty="0"/>
          </a:p>
        </p:txBody>
      </p:sp>
      <p:pic>
        <p:nvPicPr>
          <p:cNvPr id="24578" name="Picture 2" descr="P:\NEXRAD\Instructor Folders\Jim's Projects\ped cal\Screenshot-System Test Software-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
            <a:ext cx="8474527"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921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Running El Feedback Diagnostic</a:t>
            </a:r>
            <a:endParaRPr lang="en-US" dirty="0"/>
          </a:p>
        </p:txBody>
      </p:sp>
      <p:pic>
        <p:nvPicPr>
          <p:cNvPr id="25602" name="Picture 2" descr="P:\NEXRAD\Instructor Folders\Jim's Projects\ped cal\Screenshot-System Test Software-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1738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800"/>
            <a:ext cx="9144000" cy="792162"/>
          </a:xfrm>
          <a:solidFill>
            <a:schemeClr val="accent1"/>
          </a:solidFill>
        </p:spPr>
        <p:txBody>
          <a:bodyPr/>
          <a:lstStyle/>
          <a:p>
            <a:r>
              <a:rPr lang="en-US" dirty="0" smtClean="0"/>
              <a:t>Disclaimer</a:t>
            </a:r>
            <a:endParaRPr lang="en-US" dirty="0"/>
          </a:p>
        </p:txBody>
      </p:sp>
      <p:sp>
        <p:nvSpPr>
          <p:cNvPr id="3" name="Subtitle 2"/>
          <p:cNvSpPr>
            <a:spLocks noGrp="1"/>
          </p:cNvSpPr>
          <p:nvPr>
            <p:ph idx="1"/>
          </p:nvPr>
        </p:nvSpPr>
        <p:spPr>
          <a:noFill/>
        </p:spPr>
        <p:txBody>
          <a:bodyPr>
            <a:normAutofit fontScale="70000" lnSpcReduction="20000"/>
          </a:bodyPr>
          <a:lstStyle/>
          <a:p>
            <a:r>
              <a:rPr lang="en-US" dirty="0" smtClean="0"/>
              <a:t>This presentation is </a:t>
            </a:r>
            <a:r>
              <a:rPr lang="en-US" b="1" dirty="0" smtClean="0"/>
              <a:t>not</a:t>
            </a:r>
            <a:r>
              <a:rPr lang="en-US" dirty="0" smtClean="0"/>
              <a:t> intended to supersede or substitute for the information found within the WSR-88D Electronic Handbooks.  </a:t>
            </a:r>
          </a:p>
          <a:p>
            <a:endParaRPr lang="en-US" dirty="0" smtClean="0"/>
          </a:p>
          <a:p>
            <a:r>
              <a:rPr lang="en-US" dirty="0" smtClean="0"/>
              <a:t>The technician should always read new revisions and change packages, to better understand any changes to their system, or the maintenance procedures prior to the development of an issue.</a:t>
            </a:r>
          </a:p>
          <a:p>
            <a:endParaRPr lang="en-US" dirty="0" smtClean="0"/>
          </a:p>
          <a:p>
            <a:r>
              <a:rPr lang="en-US" dirty="0" smtClean="0"/>
              <a:t>The information in this slideshow is based on EHB 6-513 Revision 0 and 6-513-1 Revision 0 dated 1 August 2016.  </a:t>
            </a:r>
          </a:p>
          <a:p>
            <a:endParaRPr lang="en-US" dirty="0" smtClean="0"/>
          </a:p>
          <a:p>
            <a:r>
              <a:rPr lang="en-US" dirty="0" smtClean="0"/>
              <a:t>The screenshots are representative of a non-operational training system, running software build 17.1.</a:t>
            </a:r>
          </a:p>
          <a:p>
            <a:endParaRPr lang="en-US" dirty="0"/>
          </a:p>
        </p:txBody>
      </p:sp>
    </p:spTree>
    <p:custDataLst>
      <p:tags r:id="rId1"/>
    </p:custDataLst>
    <p:extLst>
      <p:ext uri="{BB962C8B-B14F-4D97-AF65-F5344CB8AC3E}">
        <p14:creationId xmlns:p14="http://schemas.microsoft.com/office/powerpoint/2010/main" val="414693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t>El Feedback Diagnosis</a:t>
            </a:r>
            <a:r>
              <a:rPr lang="en-US" baseline="0" dirty="0" smtClean="0"/>
              <a:t> Subtest 1 of 7</a:t>
            </a:r>
            <a:endParaRPr lang="en-US" dirty="0"/>
          </a:p>
        </p:txBody>
      </p:sp>
      <p:pic>
        <p:nvPicPr>
          <p:cNvPr id="26626" name="Picture 2" descr="P:\NEXRAD\Instructor Folders\Jim's Projects\ped cal\Screenshot-System Test Software-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8"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3784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2 of 7</a:t>
            </a:r>
            <a:endParaRPr lang="en-US" dirty="0"/>
          </a:p>
        </p:txBody>
      </p:sp>
      <p:pic>
        <p:nvPicPr>
          <p:cNvPr id="27650" name="Picture 2" descr="P:\NEXRAD\Instructor Folders\Jim's Projects\ped cal\Screenshot-System Test Software-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
            <a:ext cx="8474527"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0922487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3 of 7</a:t>
            </a:r>
            <a:endParaRPr lang="en-US" dirty="0"/>
          </a:p>
        </p:txBody>
      </p:sp>
      <p:pic>
        <p:nvPicPr>
          <p:cNvPr id="28674" name="Picture 2" descr="P:\NEXRAD\Instructor Folders\Jim's Projects\ped cal\Screenshot-System Test Software-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88198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4 of 7</a:t>
            </a:r>
            <a:endParaRPr lang="en-US" dirty="0"/>
          </a:p>
        </p:txBody>
      </p:sp>
      <p:pic>
        <p:nvPicPr>
          <p:cNvPr id="29698" name="Picture 2" descr="P:\NEXRAD\Instructor Folders\Jim's Projects\ped cal\Screenshot-System Test Software-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4042340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5 of 7</a:t>
            </a:r>
            <a:endParaRPr lang="en-US" dirty="0"/>
          </a:p>
        </p:txBody>
      </p:sp>
      <p:pic>
        <p:nvPicPr>
          <p:cNvPr id="30722" name="Picture 2" descr="P:\NEXRAD\Instructor Folders\Jim's Projects\ped cal\Screenshot-System Test Software-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32102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6 of 7</a:t>
            </a:r>
            <a:endParaRPr lang="en-US" dirty="0"/>
          </a:p>
        </p:txBody>
      </p:sp>
      <p:pic>
        <p:nvPicPr>
          <p:cNvPr id="31746" name="Picture 2" descr="P:\NEXRAD\Instructor Folders\Jim's Projects\ped cal\Screenshot-System Test Software-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
            <a:ext cx="8474527"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8961231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7 of 7</a:t>
            </a:r>
            <a:endParaRPr lang="en-US" dirty="0"/>
          </a:p>
        </p:txBody>
      </p:sp>
      <p:pic>
        <p:nvPicPr>
          <p:cNvPr id="32770" name="Picture 2" descr="P:\NEXRAD\Instructor Folders\Jim's Projects\ped cal\Screenshot-System Test Software-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245479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Pedestal Calibration Results</a:t>
            </a:r>
            <a:endParaRPr lang="en-US" dirty="0"/>
          </a:p>
        </p:txBody>
      </p:sp>
      <p:pic>
        <p:nvPicPr>
          <p:cNvPr id="33794"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595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t>Confirm Adapt Data Items Changed</a:t>
            </a:r>
            <a:endParaRPr lang="en-US" dirty="0"/>
          </a:p>
        </p:txBody>
      </p:sp>
      <p:pic>
        <p:nvPicPr>
          <p:cNvPr id="33794"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P:\NEXRAD\Instructor Folders\Jim's Projects\ped cal\Screenshot-Confirm Adapt Data Items Change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07459"/>
            <a:ext cx="4169569" cy="3031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9971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Changes Submitted</a:t>
            </a:r>
            <a:endParaRPr lang="en-US" dirty="0"/>
          </a:p>
        </p:txBody>
      </p:sp>
      <p:pic>
        <p:nvPicPr>
          <p:cNvPr id="33794"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P:\NEXRAD\Instructor Folders\Jim's Projects\ped cal\Screenshot-Changes Submitt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281142"/>
            <a:ext cx="2962847" cy="11478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 action="ppaction://hlinkshowjump?jump=nextslide"/>
          </p:cNvPr>
          <p:cNvSpPr/>
          <p:nvPr/>
        </p:nvSpPr>
        <p:spPr>
          <a:xfrm>
            <a:off x="3962400" y="2990088"/>
            <a:ext cx="381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6780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Pedestal Calibration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5929404"/>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Pentagon 6"/>
          <p:cNvSpPr/>
          <p:nvPr/>
        </p:nvSpPr>
        <p:spPr>
          <a:xfrm>
            <a:off x="-21021" y="5334000"/>
            <a:ext cx="4495800" cy="4572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So what does Pedestal Calibration do then? </a:t>
            </a:r>
          </a:p>
        </p:txBody>
      </p:sp>
    </p:spTree>
    <p:custDataLst>
      <p:tags r:id="rId1"/>
    </p:custDataLst>
    <p:extLst>
      <p:ext uri="{BB962C8B-B14F-4D97-AF65-F5344CB8AC3E}">
        <p14:creationId xmlns:p14="http://schemas.microsoft.com/office/powerpoint/2010/main" val="168055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7F28BC1-94D5-4713-B93B-75B7DA2C628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228D7D4-B461-4E9E-A099-F4CAE0A51E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611C6AF-BE76-4AB6-B8C4-EDAFE267B3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105B6A5-09B3-4BF6-9EEB-41E50CA47F3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Close PedCal Results</a:t>
            </a:r>
            <a:endParaRPr lang="en-US" dirty="0"/>
          </a:p>
        </p:txBody>
      </p:sp>
      <p:pic>
        <p:nvPicPr>
          <p:cNvPr id="33794"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 action="ppaction://hlinkshowjump?jump=nextslide"/>
          </p:cNvPr>
          <p:cNvSpPr/>
          <p:nvPr/>
        </p:nvSpPr>
        <p:spPr>
          <a:xfrm>
            <a:off x="3200400" y="4876800"/>
            <a:ext cx="73152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768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Close PedCal</a:t>
            </a:r>
            <a:endParaRPr lang="en-US" dirty="0"/>
          </a:p>
        </p:txBody>
      </p:sp>
      <p:pic>
        <p:nvPicPr>
          <p:cNvPr id="36866" name="Picture 2" descr="P:\NEXRAD\Instructor Folders\Jim's Projects\ped cal\Screenshot-System Test Software-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 action="ppaction://hlinkshowjump?jump=nextslide"/>
          </p:cNvPr>
          <p:cNvSpPr/>
          <p:nvPr/>
        </p:nvSpPr>
        <p:spPr>
          <a:xfrm>
            <a:off x="2895600" y="2386584"/>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5695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lstStyle/>
          <a:p>
            <a:r>
              <a:rPr lang="en-US" dirty="0" smtClean="0"/>
              <a:t>Main STS Window</a:t>
            </a:r>
            <a:endParaRPr lang="en-US" dirty="0"/>
          </a:p>
        </p:txBody>
      </p:sp>
      <p:sp>
        <p:nvSpPr>
          <p:cNvPr id="3" name="Rectangle 2">
            <a:hlinkClick r:id="" action="ppaction://hlinkshowjump?jump=endshow"/>
          </p:cNvPr>
          <p:cNvSpPr/>
          <p:nvPr/>
        </p:nvSpPr>
        <p:spPr>
          <a:xfrm>
            <a:off x="2819400" y="23622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28107" y="0"/>
            <a:ext cx="8474528" cy="6858000"/>
            <a:chOff x="328107" y="0"/>
            <a:chExt cx="8474528" cy="6858000"/>
          </a:xfrm>
        </p:grpSpPr>
        <p:pic>
          <p:nvPicPr>
            <p:cNvPr id="36866" name="Picture 2" descr="P:\NEXRAD\Instructor Folders\Jim's Projects\ped cal\Screenshot-System Test Software-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07" y="0"/>
              <a:ext cx="84745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NEXRAD\Instructor Folders\Jim's Projects\ped cal\Screenshot-System Test Software-33.png"/>
            <p:cNvPicPr>
              <a:picLocks noChangeAspect="1" noChangeArrowheads="1"/>
            </p:cNvPicPr>
            <p:nvPr/>
          </p:nvPicPr>
          <p:blipFill rotWithShape="1">
            <a:blip r:embed="rId4">
              <a:extLst>
                <a:ext uri="{28A0092B-C50C-407E-A947-70E740481C1C}">
                  <a14:useLocalDpi xmlns:a14="http://schemas.microsoft.com/office/drawing/2010/main" val="0"/>
                </a:ext>
              </a:extLst>
            </a:blip>
            <a:srcRect l="41510" t="6274" r="18821" b="27934"/>
            <a:stretch/>
          </p:blipFill>
          <p:spPr bwMode="auto">
            <a:xfrm>
              <a:off x="398032" y="430306"/>
              <a:ext cx="3564368" cy="451193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76772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5105400"/>
          </a:xfrm>
        </p:spPr>
        <p:txBody>
          <a:bodyPr>
            <a:normAutofit/>
          </a:bodyPr>
          <a:lstStyle/>
          <a:p>
            <a:r>
              <a:rPr lang="en-US" sz="7200" dirty="0" smtClean="0"/>
              <a:t>Lets take a look at those numbers…</a:t>
            </a:r>
            <a:endParaRPr lang="en-US" sz="7200" dirty="0"/>
          </a:p>
        </p:txBody>
      </p:sp>
    </p:spTree>
    <p:custDataLst>
      <p:tags r:id="rId1"/>
    </p:custDataLst>
    <p:extLst>
      <p:ext uri="{BB962C8B-B14F-4D97-AF65-F5344CB8AC3E}">
        <p14:creationId xmlns:p14="http://schemas.microsoft.com/office/powerpoint/2010/main" val="398493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Adaptation Data: a036-a050</a:t>
            </a:r>
            <a:endParaRPr lang="en-US" dirty="0"/>
          </a:p>
        </p:txBody>
      </p:sp>
      <p:pic>
        <p:nvPicPr>
          <p:cNvPr id="1026" name="Picture 2" descr="\\lnxfs3\apps\lrichardson\tmpimages\AdaptDataSc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06" y="914400"/>
            <a:ext cx="7220494" cy="58095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33106" y="2514600"/>
            <a:ext cx="4858294" cy="3733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0745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7439" y="695403"/>
            <a:ext cx="8229600" cy="792162"/>
          </a:xfrm>
        </p:spPr>
        <p:txBody>
          <a:bodyPr/>
          <a:lstStyle/>
          <a:p>
            <a:r>
              <a:rPr lang="en-US" dirty="0" smtClean="0">
                <a:solidFill>
                  <a:srgbClr val="8EB4E3"/>
                </a:solidFill>
              </a:rPr>
              <a:t>Servo</a:t>
            </a:r>
            <a:r>
              <a:rPr lang="en-US" baseline="0" dirty="0" smtClean="0">
                <a:solidFill>
                  <a:srgbClr val="8EB4E3"/>
                </a:solidFill>
              </a:rPr>
              <a:t> Control Loop</a:t>
            </a:r>
            <a:endParaRPr lang="en-US" dirty="0">
              <a:solidFill>
                <a:srgbClr val="8EB4E3"/>
              </a:solidFill>
            </a:endParaRPr>
          </a:p>
        </p:txBody>
      </p:sp>
      <p:sp>
        <p:nvSpPr>
          <p:cNvPr id="5" name="Rounded Rectangle 4"/>
          <p:cNvSpPr/>
          <p:nvPr/>
        </p:nvSpPr>
        <p:spPr>
          <a:xfrm>
            <a:off x="3038693" y="20955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ENCODER DATA</a:t>
            </a:r>
            <a:endParaRPr lang="en-US" sz="1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124669" y="95260"/>
            <a:ext cx="1447800" cy="762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smtClean="0">
                <a:solidFill>
                  <a:schemeClr val="bg1"/>
                </a:solidFill>
                <a:latin typeface="Arial" panose="020B0604020202020204" pitchFamily="34" charset="0"/>
                <a:cs typeface="Arial" panose="020B0604020202020204" pitchFamily="34" charset="0"/>
              </a:rPr>
              <a:t>ANTENNA MODEL FILTER AND DIFFERENTIATE</a:t>
            </a:r>
            <a:endParaRPr lang="en-US" sz="10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5124669" y="1200151"/>
            <a:ext cx="1447800" cy="5334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CURRENT VELOCITY</a:t>
            </a:r>
            <a:endParaRPr lang="en-US" sz="10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3048000" y="1200151"/>
            <a:ext cx="1447800" cy="5334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ANTENNA MODEL CURRENT POSITION</a:t>
            </a:r>
            <a:endParaRPr lang="en-US" sz="10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048000" y="2447921"/>
            <a:ext cx="1447800" cy="1143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5124669" y="5038725"/>
            <a:ext cx="1447800" cy="1143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NEW 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857469" y="209551"/>
            <a:ext cx="15333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ELEVATION DROOP DRIVE</a:t>
            </a:r>
            <a:endParaRPr lang="en-US" sz="1000"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7029669" y="20955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TACHOMETER VOLTAGE</a:t>
            </a:r>
            <a:endParaRPr lang="en-US" sz="1000"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857469" y="304800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POSITION COMMAND</a:t>
            </a:r>
            <a:endParaRPr lang="en-US" sz="10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857468" y="358140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6953468" y="5343525"/>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857469" y="1828800"/>
            <a:ext cx="1457107" cy="914400"/>
          </a:xfrm>
          <a:prstGeom prst="roundRect">
            <a:avLst>
              <a:gd name="adj" fmla="val 25321"/>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SLOPE BREAK POINTS</a:t>
            </a:r>
            <a:endParaRPr lang="en-US" sz="1000" dirty="0">
              <a:solidFill>
                <a:schemeClr val="bg1"/>
              </a:solidFill>
              <a:latin typeface="Arial" panose="020B0604020202020204" pitchFamily="34" charset="0"/>
              <a:cs typeface="Arial" panose="020B0604020202020204" pitchFamily="34" charset="0"/>
            </a:endParaRPr>
          </a:p>
        </p:txBody>
      </p:sp>
      <p:sp>
        <p:nvSpPr>
          <p:cNvPr id="18" name="Rounded Rectangle 17"/>
          <p:cNvSpPr/>
          <p:nvPr/>
        </p:nvSpPr>
        <p:spPr>
          <a:xfrm>
            <a:off x="2862702" y="5091113"/>
            <a:ext cx="1457107" cy="1038224"/>
          </a:xfrm>
          <a:prstGeom prst="roundRect">
            <a:avLst>
              <a:gd name="adj" fmla="val 28206"/>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FRICTION FEEDBACK DRIVE SLOPE</a:t>
            </a:r>
            <a:endParaRPr lang="en-US" sz="1000" dirty="0">
              <a:solidFill>
                <a:schemeClr val="bg1"/>
              </a:solidFill>
              <a:latin typeface="Arial" panose="020B0604020202020204" pitchFamily="34" charset="0"/>
              <a:cs typeface="Arial" panose="020B0604020202020204" pitchFamily="34" charset="0"/>
            </a:endParaRPr>
          </a:p>
        </p:txBody>
      </p:sp>
      <p:cxnSp>
        <p:nvCxnSpPr>
          <p:cNvPr id="19" name="Elbow Connector 18"/>
          <p:cNvCxnSpPr>
            <a:stCxn id="13" idx="2"/>
            <a:endCxn id="8" idx="3"/>
          </p:cNvCxnSpPr>
          <p:nvPr/>
        </p:nvCxnSpPr>
        <p:spPr>
          <a:xfrm rot="5400000">
            <a:off x="6803396" y="512024"/>
            <a:ext cx="723900" cy="1185754"/>
          </a:xfrm>
          <a:prstGeom prst="bent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flipV="1">
            <a:off x="4286469" y="2090735"/>
            <a:ext cx="1562100" cy="366713"/>
          </a:xfrm>
          <a:prstGeom prst="bentConnector3">
            <a:avLst>
              <a:gd name="adj1" fmla="val 10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1"/>
            <a:endCxn id="12" idx="3"/>
          </p:cNvCxnSpPr>
          <p:nvPr/>
        </p:nvCxnSpPr>
        <p:spPr>
          <a:xfrm rot="10800000">
            <a:off x="2390776" y="476251"/>
            <a:ext cx="657224" cy="990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 idx="3"/>
            <a:endCxn id="6" idx="1"/>
          </p:cNvCxnSpPr>
          <p:nvPr/>
        </p:nvCxnSpPr>
        <p:spPr>
          <a:xfrm>
            <a:off x="4495800" y="476251"/>
            <a:ext cx="628869" cy="9"/>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9" idx="0"/>
          </p:cNvCxnSpPr>
          <p:nvPr/>
        </p:nvCxnSpPr>
        <p:spPr>
          <a:xfrm>
            <a:off x="3767247" y="742951"/>
            <a:ext cx="4653" cy="45720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10" idx="0"/>
          </p:cNvCxnSpPr>
          <p:nvPr/>
        </p:nvCxnSpPr>
        <p:spPr>
          <a:xfrm>
            <a:off x="3771900" y="1733551"/>
            <a:ext cx="0" cy="71437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2" idx="1"/>
            <a:endCxn id="11" idx="2"/>
          </p:cNvCxnSpPr>
          <p:nvPr/>
        </p:nvCxnSpPr>
        <p:spPr>
          <a:xfrm rot="10800000" flipH="1" flipV="1">
            <a:off x="857469" y="476251"/>
            <a:ext cx="4991100" cy="5705474"/>
          </a:xfrm>
          <a:prstGeom prst="bentConnector4">
            <a:avLst>
              <a:gd name="adj1" fmla="val -6679"/>
              <a:gd name="adj2" fmla="val 10601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p:cNvCxnSpPr>
          <p:nvPr/>
        </p:nvCxnSpPr>
        <p:spPr>
          <a:xfrm>
            <a:off x="2314576" y="2286000"/>
            <a:ext cx="752693" cy="361948"/>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3"/>
          </p:cNvCxnSpPr>
          <p:nvPr/>
        </p:nvCxnSpPr>
        <p:spPr>
          <a:xfrm>
            <a:off x="2314576" y="3314701"/>
            <a:ext cx="752693"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3"/>
            <a:endCxn id="48" idx="1"/>
          </p:cNvCxnSpPr>
          <p:nvPr/>
        </p:nvCxnSpPr>
        <p:spPr>
          <a:xfrm flipV="1">
            <a:off x="2314575" y="3848100"/>
            <a:ext cx="2781519" cy="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8" name="Flowchart: Decision 47"/>
          <p:cNvSpPr/>
          <p:nvPr/>
        </p:nvSpPr>
        <p:spPr>
          <a:xfrm>
            <a:off x="5096094" y="3267076"/>
            <a:ext cx="1504950" cy="1162047"/>
          </a:xfrm>
          <a:prstGeom prst="flowChartDecision">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bg1"/>
                </a:solidFill>
                <a:latin typeface="Arial" panose="020B0604020202020204" pitchFamily="34" charset="0"/>
                <a:cs typeface="Arial" panose="020B0604020202020204" pitchFamily="34" charset="0"/>
              </a:rPr>
              <a:t>AT VELOCITY?</a:t>
            </a:r>
            <a:endParaRPr lang="en-US" sz="1000" dirty="0">
              <a:solidFill>
                <a:schemeClr val="bg1"/>
              </a:solidFill>
              <a:latin typeface="Arial" panose="020B0604020202020204" pitchFamily="34" charset="0"/>
              <a:cs typeface="Arial" panose="020B0604020202020204" pitchFamily="34" charset="0"/>
            </a:endParaRPr>
          </a:p>
        </p:txBody>
      </p:sp>
      <p:cxnSp>
        <p:nvCxnSpPr>
          <p:cNvPr id="50" name="Straight Arrow Connector 49"/>
          <p:cNvCxnSpPr>
            <a:stCxn id="18" idx="3"/>
            <a:endCxn id="11" idx="1"/>
          </p:cNvCxnSpPr>
          <p:nvPr/>
        </p:nvCxnSpPr>
        <p:spPr>
          <a:xfrm>
            <a:off x="4319809" y="5610225"/>
            <a:ext cx="804860"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3"/>
            <a:endCxn id="16" idx="1"/>
          </p:cNvCxnSpPr>
          <p:nvPr/>
        </p:nvCxnSpPr>
        <p:spPr>
          <a:xfrm>
            <a:off x="6572469" y="5610225"/>
            <a:ext cx="380999"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8" idx="2"/>
            <a:endCxn id="48" idx="0"/>
          </p:cNvCxnSpPr>
          <p:nvPr/>
        </p:nvCxnSpPr>
        <p:spPr>
          <a:xfrm>
            <a:off x="5848569" y="1733551"/>
            <a:ext cx="0" cy="1533525"/>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0" idx="3"/>
          </p:cNvCxnSpPr>
          <p:nvPr/>
        </p:nvCxnSpPr>
        <p:spPr>
          <a:xfrm>
            <a:off x="4495800" y="3019421"/>
            <a:ext cx="314434" cy="8286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 idx="2"/>
            <a:endCxn id="8" idx="0"/>
          </p:cNvCxnSpPr>
          <p:nvPr/>
        </p:nvCxnSpPr>
        <p:spPr>
          <a:xfrm>
            <a:off x="5848569" y="857260"/>
            <a:ext cx="0" cy="34289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8" idx="2"/>
            <a:endCxn id="11" idx="0"/>
          </p:cNvCxnSpPr>
          <p:nvPr/>
        </p:nvCxnSpPr>
        <p:spPr>
          <a:xfrm>
            <a:off x="5848569" y="4429123"/>
            <a:ext cx="0" cy="609602"/>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48" name="Elbow Connector 1047"/>
          <p:cNvCxnSpPr>
            <a:stCxn id="48" idx="3"/>
          </p:cNvCxnSpPr>
          <p:nvPr/>
        </p:nvCxnSpPr>
        <p:spPr>
          <a:xfrm flipH="1" flipV="1">
            <a:off x="5848569" y="2800348"/>
            <a:ext cx="752475" cy="1047752"/>
          </a:xfrm>
          <a:prstGeom prst="bentConnector4">
            <a:avLst>
              <a:gd name="adj1" fmla="val -117722"/>
              <a:gd name="adj2" fmla="val 10045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Elbow Connector 1051"/>
          <p:cNvCxnSpPr>
            <a:stCxn id="16" idx="3"/>
          </p:cNvCxnSpPr>
          <p:nvPr/>
        </p:nvCxnSpPr>
        <p:spPr>
          <a:xfrm flipH="1" flipV="1">
            <a:off x="5848569" y="2628898"/>
            <a:ext cx="2562006" cy="2981327"/>
          </a:xfrm>
          <a:prstGeom prst="bentConnector4">
            <a:avLst>
              <a:gd name="adj1" fmla="val -8923"/>
              <a:gd name="adj2" fmla="val 10495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59" name="TextBox 1058"/>
          <p:cNvSpPr txBox="1"/>
          <p:nvPr/>
        </p:nvSpPr>
        <p:spPr>
          <a:xfrm>
            <a:off x="6927439" y="3771155"/>
            <a:ext cx="304801" cy="153888"/>
          </a:xfrm>
          <a:prstGeom prst="rect">
            <a:avLst/>
          </a:prstGeom>
        </p:spPr>
        <p:txBody>
          <a:bodyPr wrap="square" lIns="0" tIns="0" rIns="0" bIns="0" rtlCol="0">
            <a:spAutoFit/>
          </a:bodyPr>
          <a:lstStyle/>
          <a:p>
            <a:r>
              <a:rPr lang="en-US" sz="1000" dirty="0" smtClean="0">
                <a:latin typeface="Arial" panose="020B0604020202020204" pitchFamily="34" charset="0"/>
                <a:cs typeface="Arial" panose="020B0604020202020204" pitchFamily="34" charset="0"/>
              </a:rPr>
              <a:t>YES</a:t>
            </a:r>
            <a:endParaRPr lang="en-US" sz="1000" dirty="0">
              <a:latin typeface="Arial" panose="020B0604020202020204" pitchFamily="34" charset="0"/>
              <a:cs typeface="Arial" panose="020B0604020202020204" pitchFamily="34" charset="0"/>
            </a:endParaRPr>
          </a:p>
        </p:txBody>
      </p:sp>
      <p:sp useBgFill="1">
        <p:nvSpPr>
          <p:cNvPr id="104" name="TextBox 103"/>
          <p:cNvSpPr txBox="1"/>
          <p:nvPr/>
        </p:nvSpPr>
        <p:spPr>
          <a:xfrm>
            <a:off x="5705693" y="4603846"/>
            <a:ext cx="304801" cy="153888"/>
          </a:xfrm>
          <a:prstGeom prst="rect">
            <a:avLst/>
          </a:prstGeom>
        </p:spPr>
        <p:txBody>
          <a:bodyPr wrap="square" lIns="0" tIns="0" rIns="0" bIns="0" rtlCol="0">
            <a:spAutoFit/>
          </a:bodyPr>
          <a:lstStyle/>
          <a:p>
            <a:pPr algn="ctr"/>
            <a:r>
              <a:rPr lang="en-US" sz="1000" dirty="0" smtClean="0">
                <a:latin typeface="Arial" panose="020B0604020202020204" pitchFamily="34" charset="0"/>
                <a:cs typeface="Arial" panose="020B0604020202020204" pitchFamily="34" charset="0"/>
              </a:rPr>
              <a:t>NO</a:t>
            </a:r>
            <a:endParaRPr lang="en-US"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7779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7439" y="695403"/>
            <a:ext cx="8229600" cy="792162"/>
          </a:xfrm>
        </p:spPr>
        <p:txBody>
          <a:bodyPr/>
          <a:lstStyle/>
          <a:p>
            <a:r>
              <a:rPr lang="en-US" dirty="0" smtClean="0">
                <a:solidFill>
                  <a:srgbClr val="8EB4E3"/>
                </a:solidFill>
              </a:rPr>
              <a:t>Servo</a:t>
            </a:r>
            <a:r>
              <a:rPr lang="en-US" baseline="0" dirty="0" smtClean="0">
                <a:solidFill>
                  <a:srgbClr val="8EB4E3"/>
                </a:solidFill>
              </a:rPr>
              <a:t> Control Loop</a:t>
            </a:r>
            <a:endParaRPr lang="en-US" dirty="0">
              <a:solidFill>
                <a:srgbClr val="8EB4E3"/>
              </a:solidFill>
            </a:endParaRPr>
          </a:p>
        </p:txBody>
      </p:sp>
      <p:sp>
        <p:nvSpPr>
          <p:cNvPr id="5" name="Rounded Rectangle 4"/>
          <p:cNvSpPr/>
          <p:nvPr/>
        </p:nvSpPr>
        <p:spPr>
          <a:xfrm>
            <a:off x="3038693" y="20955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ENCODER DATA</a:t>
            </a:r>
            <a:endParaRPr lang="en-US" sz="1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124669" y="95260"/>
            <a:ext cx="1447800" cy="762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smtClean="0">
                <a:solidFill>
                  <a:schemeClr val="bg1"/>
                </a:solidFill>
                <a:latin typeface="Arial" panose="020B0604020202020204" pitchFamily="34" charset="0"/>
                <a:cs typeface="Arial" panose="020B0604020202020204" pitchFamily="34" charset="0"/>
              </a:rPr>
              <a:t>ANTENNA MODEL FILTER AND DIFFERENTIATE</a:t>
            </a:r>
            <a:endParaRPr lang="en-US" sz="10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5124669" y="1200151"/>
            <a:ext cx="1447800" cy="5334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CURRENT VELOCITY</a:t>
            </a:r>
            <a:endParaRPr lang="en-US" sz="10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3048000" y="1200151"/>
            <a:ext cx="1447800" cy="5334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ANTENNA MODEL CURRENT POSITION</a:t>
            </a:r>
            <a:endParaRPr lang="en-US" sz="10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048000" y="2447921"/>
            <a:ext cx="1447800" cy="1143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5124669" y="5038725"/>
            <a:ext cx="1447800" cy="1143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NEW 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857469" y="209551"/>
            <a:ext cx="1533307" cy="533400"/>
          </a:xfrm>
          <a:prstGeom prst="roundRect">
            <a:avLst>
              <a:gd name="adj" fmla="val 50000"/>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ELEVATION DROOP DRIVE</a:t>
            </a:r>
            <a:endParaRPr lang="en-US" sz="1000"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7029669" y="20955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TACHOMETER VOLTAGE</a:t>
            </a:r>
            <a:endParaRPr lang="en-US" sz="1000"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857469" y="304800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POSITION COMMAND</a:t>
            </a:r>
            <a:endParaRPr lang="en-US" sz="10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857468" y="358140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6953468" y="5343525"/>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857469" y="1828800"/>
            <a:ext cx="1457107" cy="914400"/>
          </a:xfrm>
          <a:prstGeom prst="roundRect">
            <a:avLst>
              <a:gd name="adj" fmla="val 25321"/>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SLOPE BREAK POINTS</a:t>
            </a:r>
            <a:endParaRPr lang="en-US" sz="1000" dirty="0">
              <a:solidFill>
                <a:schemeClr val="bg1"/>
              </a:solidFill>
              <a:latin typeface="Arial" panose="020B0604020202020204" pitchFamily="34" charset="0"/>
              <a:cs typeface="Arial" panose="020B0604020202020204" pitchFamily="34" charset="0"/>
            </a:endParaRPr>
          </a:p>
        </p:txBody>
      </p:sp>
      <p:sp>
        <p:nvSpPr>
          <p:cNvPr id="18" name="Rounded Rectangle 17"/>
          <p:cNvSpPr/>
          <p:nvPr/>
        </p:nvSpPr>
        <p:spPr>
          <a:xfrm>
            <a:off x="2862702" y="5091113"/>
            <a:ext cx="1457107" cy="1038224"/>
          </a:xfrm>
          <a:prstGeom prst="roundRect">
            <a:avLst>
              <a:gd name="adj" fmla="val 28206"/>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FRICTION FEEDBACK DRIVE SLOPE</a:t>
            </a:r>
            <a:endParaRPr lang="en-US" sz="1000" dirty="0">
              <a:solidFill>
                <a:schemeClr val="bg1"/>
              </a:solidFill>
              <a:latin typeface="Arial" panose="020B0604020202020204" pitchFamily="34" charset="0"/>
              <a:cs typeface="Arial" panose="020B0604020202020204" pitchFamily="34" charset="0"/>
            </a:endParaRPr>
          </a:p>
        </p:txBody>
      </p:sp>
      <p:cxnSp>
        <p:nvCxnSpPr>
          <p:cNvPr id="19" name="Elbow Connector 18"/>
          <p:cNvCxnSpPr>
            <a:stCxn id="13" idx="2"/>
            <a:endCxn id="8" idx="3"/>
          </p:cNvCxnSpPr>
          <p:nvPr/>
        </p:nvCxnSpPr>
        <p:spPr>
          <a:xfrm rot="5400000">
            <a:off x="6803396" y="512024"/>
            <a:ext cx="723900" cy="1185754"/>
          </a:xfrm>
          <a:prstGeom prst="bent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flipV="1">
            <a:off x="4286469" y="2090735"/>
            <a:ext cx="1562100" cy="366713"/>
          </a:xfrm>
          <a:prstGeom prst="bentConnector3">
            <a:avLst>
              <a:gd name="adj1" fmla="val 10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1"/>
            <a:endCxn id="12" idx="3"/>
          </p:cNvCxnSpPr>
          <p:nvPr/>
        </p:nvCxnSpPr>
        <p:spPr>
          <a:xfrm rot="10800000">
            <a:off x="2390776" y="476251"/>
            <a:ext cx="657224" cy="990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 idx="3"/>
            <a:endCxn id="6" idx="1"/>
          </p:cNvCxnSpPr>
          <p:nvPr/>
        </p:nvCxnSpPr>
        <p:spPr>
          <a:xfrm>
            <a:off x="4495800" y="476251"/>
            <a:ext cx="628869" cy="9"/>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9" idx="0"/>
          </p:cNvCxnSpPr>
          <p:nvPr/>
        </p:nvCxnSpPr>
        <p:spPr>
          <a:xfrm>
            <a:off x="3767247" y="742951"/>
            <a:ext cx="4653" cy="45720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10" idx="0"/>
          </p:cNvCxnSpPr>
          <p:nvPr/>
        </p:nvCxnSpPr>
        <p:spPr>
          <a:xfrm>
            <a:off x="3771900" y="1733551"/>
            <a:ext cx="0" cy="71437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2" idx="1"/>
            <a:endCxn id="11" idx="2"/>
          </p:cNvCxnSpPr>
          <p:nvPr/>
        </p:nvCxnSpPr>
        <p:spPr>
          <a:xfrm rot="10800000" flipH="1" flipV="1">
            <a:off x="857469" y="476251"/>
            <a:ext cx="4991100" cy="5705474"/>
          </a:xfrm>
          <a:prstGeom prst="bentConnector4">
            <a:avLst>
              <a:gd name="adj1" fmla="val -6679"/>
              <a:gd name="adj2" fmla="val 10601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p:cNvCxnSpPr>
          <p:nvPr/>
        </p:nvCxnSpPr>
        <p:spPr>
          <a:xfrm>
            <a:off x="2314576" y="2286000"/>
            <a:ext cx="752693" cy="361948"/>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3"/>
          </p:cNvCxnSpPr>
          <p:nvPr/>
        </p:nvCxnSpPr>
        <p:spPr>
          <a:xfrm>
            <a:off x="2314576" y="3314701"/>
            <a:ext cx="752693"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3"/>
            <a:endCxn id="48" idx="1"/>
          </p:cNvCxnSpPr>
          <p:nvPr/>
        </p:nvCxnSpPr>
        <p:spPr>
          <a:xfrm flipV="1">
            <a:off x="2314575" y="3848100"/>
            <a:ext cx="2781519" cy="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8" name="Flowchart: Decision 47"/>
          <p:cNvSpPr/>
          <p:nvPr/>
        </p:nvSpPr>
        <p:spPr>
          <a:xfrm>
            <a:off x="5096094" y="3267076"/>
            <a:ext cx="1504950" cy="1162047"/>
          </a:xfrm>
          <a:prstGeom prst="flowChartDecision">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bg1"/>
                </a:solidFill>
                <a:latin typeface="Arial" panose="020B0604020202020204" pitchFamily="34" charset="0"/>
                <a:cs typeface="Arial" panose="020B0604020202020204" pitchFamily="34" charset="0"/>
              </a:rPr>
              <a:t>AT VELOCITY?</a:t>
            </a:r>
            <a:endParaRPr lang="en-US" sz="1000" dirty="0">
              <a:solidFill>
                <a:schemeClr val="bg1"/>
              </a:solidFill>
              <a:latin typeface="Arial" panose="020B0604020202020204" pitchFamily="34" charset="0"/>
              <a:cs typeface="Arial" panose="020B0604020202020204" pitchFamily="34" charset="0"/>
            </a:endParaRPr>
          </a:p>
        </p:txBody>
      </p:sp>
      <p:cxnSp>
        <p:nvCxnSpPr>
          <p:cNvPr id="50" name="Straight Arrow Connector 49"/>
          <p:cNvCxnSpPr>
            <a:stCxn id="18" idx="3"/>
            <a:endCxn id="11" idx="1"/>
          </p:cNvCxnSpPr>
          <p:nvPr/>
        </p:nvCxnSpPr>
        <p:spPr>
          <a:xfrm>
            <a:off x="4319809" y="5610225"/>
            <a:ext cx="804860"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3"/>
            <a:endCxn id="16" idx="1"/>
          </p:cNvCxnSpPr>
          <p:nvPr/>
        </p:nvCxnSpPr>
        <p:spPr>
          <a:xfrm>
            <a:off x="6572469" y="5610225"/>
            <a:ext cx="380999"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8" idx="2"/>
            <a:endCxn id="48" idx="0"/>
          </p:cNvCxnSpPr>
          <p:nvPr/>
        </p:nvCxnSpPr>
        <p:spPr>
          <a:xfrm>
            <a:off x="5848569" y="1733551"/>
            <a:ext cx="0" cy="1533525"/>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0" idx="3"/>
          </p:cNvCxnSpPr>
          <p:nvPr/>
        </p:nvCxnSpPr>
        <p:spPr>
          <a:xfrm>
            <a:off x="4495800" y="3019421"/>
            <a:ext cx="314434" cy="8286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 idx="2"/>
            <a:endCxn id="8" idx="0"/>
          </p:cNvCxnSpPr>
          <p:nvPr/>
        </p:nvCxnSpPr>
        <p:spPr>
          <a:xfrm>
            <a:off x="5848569" y="857260"/>
            <a:ext cx="0" cy="34289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8" idx="2"/>
            <a:endCxn id="11" idx="0"/>
          </p:cNvCxnSpPr>
          <p:nvPr/>
        </p:nvCxnSpPr>
        <p:spPr>
          <a:xfrm>
            <a:off x="5848569" y="4429123"/>
            <a:ext cx="0" cy="609602"/>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48" name="Elbow Connector 1047"/>
          <p:cNvCxnSpPr>
            <a:stCxn id="48" idx="3"/>
          </p:cNvCxnSpPr>
          <p:nvPr/>
        </p:nvCxnSpPr>
        <p:spPr>
          <a:xfrm flipH="1" flipV="1">
            <a:off x="5848569" y="2800348"/>
            <a:ext cx="752475" cy="1047752"/>
          </a:xfrm>
          <a:prstGeom prst="bentConnector4">
            <a:avLst>
              <a:gd name="adj1" fmla="val -117722"/>
              <a:gd name="adj2" fmla="val 10045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Elbow Connector 1051"/>
          <p:cNvCxnSpPr>
            <a:stCxn id="16" idx="3"/>
          </p:cNvCxnSpPr>
          <p:nvPr/>
        </p:nvCxnSpPr>
        <p:spPr>
          <a:xfrm flipH="1" flipV="1">
            <a:off x="5848569" y="2628898"/>
            <a:ext cx="2562006" cy="2981327"/>
          </a:xfrm>
          <a:prstGeom prst="bentConnector4">
            <a:avLst>
              <a:gd name="adj1" fmla="val -8923"/>
              <a:gd name="adj2" fmla="val 10495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59" name="TextBox 1058"/>
          <p:cNvSpPr txBox="1"/>
          <p:nvPr/>
        </p:nvSpPr>
        <p:spPr>
          <a:xfrm>
            <a:off x="6927439" y="3771155"/>
            <a:ext cx="304801" cy="153888"/>
          </a:xfrm>
          <a:prstGeom prst="rect">
            <a:avLst/>
          </a:prstGeom>
        </p:spPr>
        <p:txBody>
          <a:bodyPr wrap="square" lIns="0" tIns="0" rIns="0" bIns="0" rtlCol="0">
            <a:spAutoFit/>
          </a:bodyPr>
          <a:lstStyle/>
          <a:p>
            <a:r>
              <a:rPr lang="en-US" sz="1000" dirty="0" smtClean="0">
                <a:latin typeface="Arial" panose="020B0604020202020204" pitchFamily="34" charset="0"/>
                <a:cs typeface="Arial" panose="020B0604020202020204" pitchFamily="34" charset="0"/>
              </a:rPr>
              <a:t>YES</a:t>
            </a:r>
            <a:endParaRPr lang="en-US" sz="1000" dirty="0">
              <a:latin typeface="Arial" panose="020B0604020202020204" pitchFamily="34" charset="0"/>
              <a:cs typeface="Arial" panose="020B0604020202020204" pitchFamily="34" charset="0"/>
            </a:endParaRPr>
          </a:p>
        </p:txBody>
      </p:sp>
      <p:sp useBgFill="1">
        <p:nvSpPr>
          <p:cNvPr id="104" name="TextBox 103"/>
          <p:cNvSpPr txBox="1"/>
          <p:nvPr/>
        </p:nvSpPr>
        <p:spPr>
          <a:xfrm>
            <a:off x="5705693" y="4603846"/>
            <a:ext cx="304801" cy="153888"/>
          </a:xfrm>
          <a:prstGeom prst="rect">
            <a:avLst/>
          </a:prstGeom>
        </p:spPr>
        <p:txBody>
          <a:bodyPr wrap="square" lIns="0" tIns="0" rIns="0" bIns="0" rtlCol="0">
            <a:spAutoFit/>
          </a:bodyPr>
          <a:lstStyle/>
          <a:p>
            <a:pPr algn="ctr"/>
            <a:r>
              <a:rPr lang="en-US" sz="1000" dirty="0" smtClean="0">
                <a:latin typeface="Arial" panose="020B0604020202020204" pitchFamily="34" charset="0"/>
                <a:cs typeface="Arial" panose="020B0604020202020204" pitchFamily="34" charset="0"/>
              </a:rPr>
              <a:t>NO</a:t>
            </a:r>
            <a:endParaRPr lang="en-US"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5491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7439" y="695403"/>
            <a:ext cx="8229600" cy="792162"/>
          </a:xfrm>
        </p:spPr>
        <p:txBody>
          <a:bodyPr/>
          <a:lstStyle/>
          <a:p>
            <a:r>
              <a:rPr lang="en-US" dirty="0" smtClean="0">
                <a:solidFill>
                  <a:srgbClr val="8EB4E3"/>
                </a:solidFill>
              </a:rPr>
              <a:t>Servo</a:t>
            </a:r>
            <a:r>
              <a:rPr lang="en-US" baseline="0" dirty="0" smtClean="0">
                <a:solidFill>
                  <a:srgbClr val="8EB4E3"/>
                </a:solidFill>
              </a:rPr>
              <a:t> Control Loop</a:t>
            </a:r>
            <a:endParaRPr lang="en-US" dirty="0">
              <a:solidFill>
                <a:srgbClr val="8EB4E3"/>
              </a:solidFill>
            </a:endParaRPr>
          </a:p>
        </p:txBody>
      </p:sp>
      <p:sp>
        <p:nvSpPr>
          <p:cNvPr id="5" name="Rounded Rectangle 4"/>
          <p:cNvSpPr/>
          <p:nvPr/>
        </p:nvSpPr>
        <p:spPr>
          <a:xfrm>
            <a:off x="3038693" y="20955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ENCODER DATA</a:t>
            </a:r>
            <a:endParaRPr lang="en-US" sz="1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124669" y="95260"/>
            <a:ext cx="1447800" cy="762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smtClean="0">
                <a:solidFill>
                  <a:schemeClr val="bg1"/>
                </a:solidFill>
                <a:latin typeface="Arial" panose="020B0604020202020204" pitchFamily="34" charset="0"/>
                <a:cs typeface="Arial" panose="020B0604020202020204" pitchFamily="34" charset="0"/>
              </a:rPr>
              <a:t>ANTENNA MODEL FILTER AND DIFFERENTIATE</a:t>
            </a:r>
            <a:endParaRPr lang="en-US" sz="10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5124669" y="1200151"/>
            <a:ext cx="1447800" cy="5334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CURRENT VELOCITY</a:t>
            </a:r>
            <a:endParaRPr lang="en-US" sz="10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3048000" y="1200151"/>
            <a:ext cx="1447800" cy="5334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ANTENNA MODEL CURRENT POSITION</a:t>
            </a:r>
            <a:endParaRPr lang="en-US" sz="10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048000" y="2447921"/>
            <a:ext cx="1447800" cy="1143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5124669" y="5038725"/>
            <a:ext cx="1447800" cy="1143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NEW 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857469" y="209551"/>
            <a:ext cx="1533307" cy="533400"/>
          </a:xfrm>
          <a:prstGeom prst="roundRect">
            <a:avLst>
              <a:gd name="adj" fmla="val 50000"/>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ELEVATION DROOP DRIVE</a:t>
            </a:r>
            <a:endParaRPr lang="en-US" sz="1000"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7029669" y="209551"/>
            <a:ext cx="1457107" cy="533400"/>
          </a:xfrm>
          <a:prstGeom prst="roundRect">
            <a:avLst>
              <a:gd name="adj" fmla="val 50000"/>
            </a:avLst>
          </a:prstGeom>
          <a:solidFill>
            <a:schemeClr val="accent5">
              <a:lumMod val="75000"/>
              <a:alpha val="30000"/>
            </a:schemeClr>
          </a:solidFill>
          <a:ln w="12700">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TACHOMETER VOLTAGE</a:t>
            </a:r>
            <a:endParaRPr lang="en-US" sz="1000"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857469" y="304800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POSITION COMMAND</a:t>
            </a:r>
            <a:endParaRPr lang="en-US" sz="10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857468" y="358140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6953468" y="5343525"/>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857469" y="1828800"/>
            <a:ext cx="1457107" cy="914400"/>
          </a:xfrm>
          <a:prstGeom prst="roundRect">
            <a:avLst>
              <a:gd name="adj" fmla="val 25321"/>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SLOPE BREAK POINTS</a:t>
            </a:r>
            <a:endParaRPr lang="en-US" sz="1000" dirty="0">
              <a:solidFill>
                <a:schemeClr val="bg1"/>
              </a:solidFill>
              <a:latin typeface="Arial" panose="020B0604020202020204" pitchFamily="34" charset="0"/>
              <a:cs typeface="Arial" panose="020B0604020202020204" pitchFamily="34" charset="0"/>
            </a:endParaRPr>
          </a:p>
        </p:txBody>
      </p:sp>
      <p:sp>
        <p:nvSpPr>
          <p:cNvPr id="18" name="Rounded Rectangle 17"/>
          <p:cNvSpPr/>
          <p:nvPr/>
        </p:nvSpPr>
        <p:spPr>
          <a:xfrm>
            <a:off x="2862702" y="5091113"/>
            <a:ext cx="1457107" cy="1038224"/>
          </a:xfrm>
          <a:prstGeom prst="roundRect">
            <a:avLst>
              <a:gd name="adj" fmla="val 28206"/>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FRICTION FEEDBACK DRIVE SLOPE</a:t>
            </a:r>
            <a:endParaRPr lang="en-US" sz="1000" dirty="0">
              <a:solidFill>
                <a:schemeClr val="bg1"/>
              </a:solidFill>
              <a:latin typeface="Arial" panose="020B0604020202020204" pitchFamily="34" charset="0"/>
              <a:cs typeface="Arial" panose="020B0604020202020204" pitchFamily="34" charset="0"/>
            </a:endParaRPr>
          </a:p>
        </p:txBody>
      </p:sp>
      <p:cxnSp>
        <p:nvCxnSpPr>
          <p:cNvPr id="19" name="Elbow Connector 18"/>
          <p:cNvCxnSpPr>
            <a:stCxn id="13" idx="2"/>
            <a:endCxn id="8" idx="3"/>
          </p:cNvCxnSpPr>
          <p:nvPr/>
        </p:nvCxnSpPr>
        <p:spPr>
          <a:xfrm rot="5400000">
            <a:off x="6803396" y="512024"/>
            <a:ext cx="723900" cy="1185754"/>
          </a:xfrm>
          <a:prstGeom prst="bentConnector2">
            <a:avLst/>
          </a:prstGeom>
          <a:ln w="12700">
            <a:solidFill>
              <a:schemeClr val="tx1">
                <a:alpha val="4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flipV="1">
            <a:off x="4286469" y="2090735"/>
            <a:ext cx="1562100" cy="366713"/>
          </a:xfrm>
          <a:prstGeom prst="bentConnector3">
            <a:avLst>
              <a:gd name="adj1" fmla="val 10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1"/>
            <a:endCxn id="12" idx="3"/>
          </p:cNvCxnSpPr>
          <p:nvPr/>
        </p:nvCxnSpPr>
        <p:spPr>
          <a:xfrm rot="10800000">
            <a:off x="2390776" y="476251"/>
            <a:ext cx="657224" cy="990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 idx="3"/>
            <a:endCxn id="6" idx="1"/>
          </p:cNvCxnSpPr>
          <p:nvPr/>
        </p:nvCxnSpPr>
        <p:spPr>
          <a:xfrm>
            <a:off x="4495800" y="476251"/>
            <a:ext cx="628869" cy="9"/>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9" idx="0"/>
          </p:cNvCxnSpPr>
          <p:nvPr/>
        </p:nvCxnSpPr>
        <p:spPr>
          <a:xfrm>
            <a:off x="3767247" y="742951"/>
            <a:ext cx="4653" cy="45720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10" idx="0"/>
          </p:cNvCxnSpPr>
          <p:nvPr/>
        </p:nvCxnSpPr>
        <p:spPr>
          <a:xfrm>
            <a:off x="3771900" y="1733551"/>
            <a:ext cx="0" cy="71437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2" idx="1"/>
            <a:endCxn id="11" idx="2"/>
          </p:cNvCxnSpPr>
          <p:nvPr/>
        </p:nvCxnSpPr>
        <p:spPr>
          <a:xfrm rot="10800000" flipH="1" flipV="1">
            <a:off x="857469" y="476251"/>
            <a:ext cx="4991100" cy="5705474"/>
          </a:xfrm>
          <a:prstGeom prst="bentConnector4">
            <a:avLst>
              <a:gd name="adj1" fmla="val -6679"/>
              <a:gd name="adj2" fmla="val 10601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p:cNvCxnSpPr>
          <p:nvPr/>
        </p:nvCxnSpPr>
        <p:spPr>
          <a:xfrm>
            <a:off x="2314576" y="2286000"/>
            <a:ext cx="752693" cy="361948"/>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3"/>
          </p:cNvCxnSpPr>
          <p:nvPr/>
        </p:nvCxnSpPr>
        <p:spPr>
          <a:xfrm>
            <a:off x="2314576" y="3314701"/>
            <a:ext cx="752693"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3"/>
            <a:endCxn id="48" idx="1"/>
          </p:cNvCxnSpPr>
          <p:nvPr/>
        </p:nvCxnSpPr>
        <p:spPr>
          <a:xfrm flipV="1">
            <a:off x="2314575" y="3848100"/>
            <a:ext cx="2781519" cy="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8" name="Flowchart: Decision 47"/>
          <p:cNvSpPr/>
          <p:nvPr/>
        </p:nvSpPr>
        <p:spPr>
          <a:xfrm>
            <a:off x="5096094" y="3267076"/>
            <a:ext cx="1504950" cy="1162047"/>
          </a:xfrm>
          <a:prstGeom prst="flowChartDecision">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bg1"/>
                </a:solidFill>
                <a:latin typeface="Arial" panose="020B0604020202020204" pitchFamily="34" charset="0"/>
                <a:cs typeface="Arial" panose="020B0604020202020204" pitchFamily="34" charset="0"/>
              </a:rPr>
              <a:t>AT VELOCITY?</a:t>
            </a:r>
            <a:endParaRPr lang="en-US" sz="1000" dirty="0">
              <a:solidFill>
                <a:schemeClr val="bg1"/>
              </a:solidFill>
              <a:latin typeface="Arial" panose="020B0604020202020204" pitchFamily="34" charset="0"/>
              <a:cs typeface="Arial" panose="020B0604020202020204" pitchFamily="34" charset="0"/>
            </a:endParaRPr>
          </a:p>
        </p:txBody>
      </p:sp>
      <p:cxnSp>
        <p:nvCxnSpPr>
          <p:cNvPr id="50" name="Straight Arrow Connector 49"/>
          <p:cNvCxnSpPr>
            <a:stCxn id="18" idx="3"/>
            <a:endCxn id="11" idx="1"/>
          </p:cNvCxnSpPr>
          <p:nvPr/>
        </p:nvCxnSpPr>
        <p:spPr>
          <a:xfrm>
            <a:off x="4319809" y="5610225"/>
            <a:ext cx="804860"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3"/>
            <a:endCxn id="16" idx="1"/>
          </p:cNvCxnSpPr>
          <p:nvPr/>
        </p:nvCxnSpPr>
        <p:spPr>
          <a:xfrm>
            <a:off x="6572469" y="5610225"/>
            <a:ext cx="380999"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8" idx="2"/>
            <a:endCxn id="48" idx="0"/>
          </p:cNvCxnSpPr>
          <p:nvPr/>
        </p:nvCxnSpPr>
        <p:spPr>
          <a:xfrm>
            <a:off x="5848569" y="1733551"/>
            <a:ext cx="0" cy="1533525"/>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0" idx="3"/>
          </p:cNvCxnSpPr>
          <p:nvPr/>
        </p:nvCxnSpPr>
        <p:spPr>
          <a:xfrm>
            <a:off x="4495800" y="3019421"/>
            <a:ext cx="314434" cy="8286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 idx="2"/>
            <a:endCxn id="8" idx="0"/>
          </p:cNvCxnSpPr>
          <p:nvPr/>
        </p:nvCxnSpPr>
        <p:spPr>
          <a:xfrm>
            <a:off x="5848569" y="857260"/>
            <a:ext cx="0" cy="34289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8" idx="2"/>
            <a:endCxn id="11" idx="0"/>
          </p:cNvCxnSpPr>
          <p:nvPr/>
        </p:nvCxnSpPr>
        <p:spPr>
          <a:xfrm>
            <a:off x="5848569" y="4429123"/>
            <a:ext cx="0" cy="609602"/>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48" name="Elbow Connector 1047"/>
          <p:cNvCxnSpPr>
            <a:stCxn id="48" idx="3"/>
          </p:cNvCxnSpPr>
          <p:nvPr/>
        </p:nvCxnSpPr>
        <p:spPr>
          <a:xfrm flipH="1" flipV="1">
            <a:off x="5848569" y="2800348"/>
            <a:ext cx="752475" cy="1047752"/>
          </a:xfrm>
          <a:prstGeom prst="bentConnector4">
            <a:avLst>
              <a:gd name="adj1" fmla="val -117722"/>
              <a:gd name="adj2" fmla="val 10045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Elbow Connector 1051"/>
          <p:cNvCxnSpPr>
            <a:stCxn id="16" idx="3"/>
          </p:cNvCxnSpPr>
          <p:nvPr/>
        </p:nvCxnSpPr>
        <p:spPr>
          <a:xfrm flipH="1" flipV="1">
            <a:off x="5848569" y="2628898"/>
            <a:ext cx="2562006" cy="2981327"/>
          </a:xfrm>
          <a:prstGeom prst="bentConnector4">
            <a:avLst>
              <a:gd name="adj1" fmla="val -8923"/>
              <a:gd name="adj2" fmla="val 10495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59" name="TextBox 1058"/>
          <p:cNvSpPr txBox="1"/>
          <p:nvPr/>
        </p:nvSpPr>
        <p:spPr>
          <a:xfrm>
            <a:off x="6927439" y="3771155"/>
            <a:ext cx="304801" cy="153888"/>
          </a:xfrm>
          <a:prstGeom prst="rect">
            <a:avLst/>
          </a:prstGeom>
        </p:spPr>
        <p:txBody>
          <a:bodyPr wrap="square" lIns="0" tIns="0" rIns="0" bIns="0" rtlCol="0">
            <a:spAutoFit/>
          </a:bodyPr>
          <a:lstStyle/>
          <a:p>
            <a:r>
              <a:rPr lang="en-US" sz="1000" dirty="0" smtClean="0">
                <a:latin typeface="Arial" panose="020B0604020202020204" pitchFamily="34" charset="0"/>
                <a:cs typeface="Arial" panose="020B0604020202020204" pitchFamily="34" charset="0"/>
              </a:rPr>
              <a:t>YES</a:t>
            </a:r>
            <a:endParaRPr lang="en-US" sz="1000" dirty="0">
              <a:latin typeface="Arial" panose="020B0604020202020204" pitchFamily="34" charset="0"/>
              <a:cs typeface="Arial" panose="020B0604020202020204" pitchFamily="34" charset="0"/>
            </a:endParaRPr>
          </a:p>
        </p:txBody>
      </p:sp>
      <p:sp useBgFill="1">
        <p:nvSpPr>
          <p:cNvPr id="104" name="TextBox 103"/>
          <p:cNvSpPr txBox="1"/>
          <p:nvPr/>
        </p:nvSpPr>
        <p:spPr>
          <a:xfrm>
            <a:off x="5705693" y="4603846"/>
            <a:ext cx="304801" cy="153888"/>
          </a:xfrm>
          <a:prstGeom prst="rect">
            <a:avLst/>
          </a:prstGeom>
        </p:spPr>
        <p:txBody>
          <a:bodyPr wrap="square" lIns="0" tIns="0" rIns="0" bIns="0" rtlCol="0">
            <a:spAutoFit/>
          </a:bodyPr>
          <a:lstStyle/>
          <a:p>
            <a:pPr algn="ctr"/>
            <a:r>
              <a:rPr lang="en-US" sz="1000" dirty="0" smtClean="0">
                <a:latin typeface="Arial" panose="020B0604020202020204" pitchFamily="34" charset="0"/>
                <a:cs typeface="Arial" panose="020B0604020202020204" pitchFamily="34" charset="0"/>
              </a:rPr>
              <a:t>NO</a:t>
            </a:r>
            <a:endParaRPr lang="en-US" sz="1000" dirty="0">
              <a:latin typeface="Arial" panose="020B0604020202020204" pitchFamily="34" charset="0"/>
              <a:cs typeface="Arial" panose="020B0604020202020204" pitchFamily="34" charset="0"/>
            </a:endParaRPr>
          </a:p>
        </p:txBody>
      </p:sp>
      <p:sp>
        <p:nvSpPr>
          <p:cNvPr id="3" name="TextBox 2"/>
          <p:cNvSpPr txBox="1"/>
          <p:nvPr/>
        </p:nvSpPr>
        <p:spPr>
          <a:xfrm>
            <a:off x="5124669" y="668215"/>
            <a:ext cx="1460769" cy="189037"/>
          </a:xfrm>
          <a:prstGeom prst="rect">
            <a:avLst/>
          </a:prstGeom>
          <a:solidFill>
            <a:schemeClr val="tx1"/>
          </a:solidFill>
        </p:spPr>
        <p:txBody>
          <a:bodyPr wrap="square" rtlCol="0" anchor="ctr" anchorCtr="0">
            <a:noAutofit/>
          </a:bodyPr>
          <a:lstStyle/>
          <a:p>
            <a:pPr algn="ctr"/>
            <a:r>
              <a:rPr lang="en-US" sz="1200" dirty="0" smtClean="0">
                <a:solidFill>
                  <a:schemeClr val="bg1"/>
                </a:solidFill>
              </a:rPr>
              <a:t>Virtual Tachometer</a:t>
            </a:r>
            <a:endParaRPr lang="en-US" sz="1200" dirty="0">
              <a:solidFill>
                <a:schemeClr val="bg1"/>
              </a:solidFill>
            </a:endParaRPr>
          </a:p>
        </p:txBody>
      </p:sp>
    </p:spTree>
    <p:custDataLst>
      <p:tags r:id="rId1"/>
    </p:custDataLst>
    <p:extLst>
      <p:ext uri="{BB962C8B-B14F-4D97-AF65-F5344CB8AC3E}">
        <p14:creationId xmlns:p14="http://schemas.microsoft.com/office/powerpoint/2010/main" val="263388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7439" y="695403"/>
            <a:ext cx="8229600" cy="792162"/>
          </a:xfrm>
        </p:spPr>
        <p:txBody>
          <a:bodyPr/>
          <a:lstStyle/>
          <a:p>
            <a:r>
              <a:rPr lang="en-US" dirty="0" smtClean="0">
                <a:solidFill>
                  <a:srgbClr val="8EB4E3"/>
                </a:solidFill>
              </a:rPr>
              <a:t>Servo</a:t>
            </a:r>
            <a:r>
              <a:rPr lang="en-US" baseline="0" dirty="0" smtClean="0">
                <a:solidFill>
                  <a:srgbClr val="8EB4E3"/>
                </a:solidFill>
              </a:rPr>
              <a:t> Control Loop</a:t>
            </a:r>
            <a:endParaRPr lang="en-US" dirty="0">
              <a:solidFill>
                <a:srgbClr val="8EB4E3"/>
              </a:solidFill>
            </a:endParaRPr>
          </a:p>
        </p:txBody>
      </p:sp>
      <p:sp>
        <p:nvSpPr>
          <p:cNvPr id="5" name="Rounded Rectangle 4"/>
          <p:cNvSpPr/>
          <p:nvPr/>
        </p:nvSpPr>
        <p:spPr>
          <a:xfrm>
            <a:off x="3038693" y="209551"/>
            <a:ext cx="1457107" cy="533400"/>
          </a:xfrm>
          <a:prstGeom prst="roundRect">
            <a:avLst>
              <a:gd name="adj" fmla="val 50000"/>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ENCODER DATA</a:t>
            </a:r>
            <a:endParaRPr lang="en-US" sz="1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124669" y="95260"/>
            <a:ext cx="1447800" cy="7620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smtClean="0">
                <a:solidFill>
                  <a:schemeClr val="bg1"/>
                </a:solidFill>
                <a:latin typeface="Arial" panose="020B0604020202020204" pitchFamily="34" charset="0"/>
                <a:cs typeface="Arial" panose="020B0604020202020204" pitchFamily="34" charset="0"/>
              </a:rPr>
              <a:t>ANTENNA MODEL FILTER AND DIFFERENTIATE</a:t>
            </a:r>
            <a:endParaRPr lang="en-US" sz="10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5124669" y="1200151"/>
            <a:ext cx="1447800" cy="5334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CURRENT VELOCITY</a:t>
            </a:r>
            <a:endParaRPr lang="en-US" sz="10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3048000" y="1200151"/>
            <a:ext cx="1447800" cy="5334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ANTENNA MODEL CURRENT POSITION</a:t>
            </a:r>
            <a:endParaRPr lang="en-US" sz="10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048000" y="2447921"/>
            <a:ext cx="1447800" cy="1143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5124669" y="5038725"/>
            <a:ext cx="1447800" cy="11430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NEW 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857469" y="209551"/>
            <a:ext cx="1533307" cy="533400"/>
          </a:xfrm>
          <a:prstGeom prst="roundRect">
            <a:avLst>
              <a:gd name="adj" fmla="val 50000"/>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ELEVATION DROOP DRIVE</a:t>
            </a:r>
            <a:endParaRPr lang="en-US" sz="1000"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7029669" y="209551"/>
            <a:ext cx="1457107" cy="533400"/>
          </a:xfrm>
          <a:prstGeom prst="roundRect">
            <a:avLst>
              <a:gd name="adj" fmla="val 50000"/>
            </a:avLst>
          </a:prstGeom>
          <a:solidFill>
            <a:schemeClr val="accent5">
              <a:lumMod val="75000"/>
              <a:alpha val="30000"/>
            </a:schemeClr>
          </a:solidFill>
          <a:ln w="12700">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TACHOMETER VOLTAGE</a:t>
            </a:r>
            <a:endParaRPr lang="en-US" sz="1000"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857469" y="304800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POSITION COMMAND</a:t>
            </a:r>
            <a:endParaRPr lang="en-US" sz="10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857468" y="3581401"/>
            <a:ext cx="1457107" cy="533400"/>
          </a:xfrm>
          <a:prstGeom prst="roundRect">
            <a:avLst>
              <a:gd name="adj" fmla="val 50000"/>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6953468" y="5343525"/>
            <a:ext cx="1457107" cy="533400"/>
          </a:xfrm>
          <a:prstGeom prst="roundRect">
            <a:avLst>
              <a:gd name="adj" fmla="val 50000"/>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857469" y="1828800"/>
            <a:ext cx="1457107" cy="914400"/>
          </a:xfrm>
          <a:prstGeom prst="roundRect">
            <a:avLst>
              <a:gd name="adj" fmla="val 25321"/>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SLOPE BREAK POINTS</a:t>
            </a:r>
            <a:endParaRPr lang="en-US" sz="1000" dirty="0">
              <a:solidFill>
                <a:schemeClr val="bg1"/>
              </a:solidFill>
              <a:latin typeface="Arial" panose="020B0604020202020204" pitchFamily="34" charset="0"/>
              <a:cs typeface="Arial" panose="020B0604020202020204" pitchFamily="34" charset="0"/>
            </a:endParaRPr>
          </a:p>
        </p:txBody>
      </p:sp>
      <p:sp>
        <p:nvSpPr>
          <p:cNvPr id="18" name="Rounded Rectangle 17"/>
          <p:cNvSpPr/>
          <p:nvPr/>
        </p:nvSpPr>
        <p:spPr>
          <a:xfrm>
            <a:off x="2862702" y="5091113"/>
            <a:ext cx="1457107" cy="1038224"/>
          </a:xfrm>
          <a:prstGeom prst="roundRect">
            <a:avLst>
              <a:gd name="adj" fmla="val 28206"/>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FRICTION FEEDBACK DRIVE SLOPE</a:t>
            </a:r>
            <a:endParaRPr lang="en-US" sz="1000" dirty="0">
              <a:solidFill>
                <a:schemeClr val="bg1"/>
              </a:solidFill>
              <a:latin typeface="Arial" panose="020B0604020202020204" pitchFamily="34" charset="0"/>
              <a:cs typeface="Arial" panose="020B0604020202020204" pitchFamily="34" charset="0"/>
            </a:endParaRPr>
          </a:p>
        </p:txBody>
      </p:sp>
      <p:cxnSp>
        <p:nvCxnSpPr>
          <p:cNvPr id="19" name="Elbow Connector 18"/>
          <p:cNvCxnSpPr>
            <a:stCxn id="13" idx="2"/>
            <a:endCxn id="8" idx="3"/>
          </p:cNvCxnSpPr>
          <p:nvPr/>
        </p:nvCxnSpPr>
        <p:spPr>
          <a:xfrm rot="5400000">
            <a:off x="6803396" y="512024"/>
            <a:ext cx="723900" cy="1185754"/>
          </a:xfrm>
          <a:prstGeom prst="bentConnector2">
            <a:avLst/>
          </a:prstGeom>
          <a:ln w="12700">
            <a:solidFill>
              <a:schemeClr val="tx1">
                <a:alpha val="4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flipV="1">
            <a:off x="4286469" y="2090735"/>
            <a:ext cx="1562100" cy="366713"/>
          </a:xfrm>
          <a:prstGeom prst="bentConnector3">
            <a:avLst>
              <a:gd name="adj1" fmla="val 10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1"/>
            <a:endCxn id="12" idx="3"/>
          </p:cNvCxnSpPr>
          <p:nvPr/>
        </p:nvCxnSpPr>
        <p:spPr>
          <a:xfrm rot="10800000">
            <a:off x="2390776" y="476251"/>
            <a:ext cx="657224" cy="990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 idx="3"/>
            <a:endCxn id="6" idx="1"/>
          </p:cNvCxnSpPr>
          <p:nvPr/>
        </p:nvCxnSpPr>
        <p:spPr>
          <a:xfrm>
            <a:off x="4495800" y="476251"/>
            <a:ext cx="628869" cy="9"/>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9" idx="0"/>
          </p:cNvCxnSpPr>
          <p:nvPr/>
        </p:nvCxnSpPr>
        <p:spPr>
          <a:xfrm>
            <a:off x="3767247" y="742951"/>
            <a:ext cx="4653" cy="45720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10" idx="0"/>
          </p:cNvCxnSpPr>
          <p:nvPr/>
        </p:nvCxnSpPr>
        <p:spPr>
          <a:xfrm>
            <a:off x="3771900" y="1733551"/>
            <a:ext cx="0" cy="71437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2" idx="1"/>
            <a:endCxn id="11" idx="2"/>
          </p:cNvCxnSpPr>
          <p:nvPr/>
        </p:nvCxnSpPr>
        <p:spPr>
          <a:xfrm rot="10800000" flipH="1" flipV="1">
            <a:off x="857469" y="476251"/>
            <a:ext cx="4991100" cy="5705474"/>
          </a:xfrm>
          <a:prstGeom prst="bentConnector4">
            <a:avLst>
              <a:gd name="adj1" fmla="val -6679"/>
              <a:gd name="adj2" fmla="val 10601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p:cNvCxnSpPr>
          <p:nvPr/>
        </p:nvCxnSpPr>
        <p:spPr>
          <a:xfrm>
            <a:off x="2314576" y="2286000"/>
            <a:ext cx="752693" cy="361948"/>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3"/>
          </p:cNvCxnSpPr>
          <p:nvPr/>
        </p:nvCxnSpPr>
        <p:spPr>
          <a:xfrm>
            <a:off x="2314576" y="3314701"/>
            <a:ext cx="752693"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3"/>
            <a:endCxn id="48" idx="1"/>
          </p:cNvCxnSpPr>
          <p:nvPr/>
        </p:nvCxnSpPr>
        <p:spPr>
          <a:xfrm flipV="1">
            <a:off x="2314575" y="3848100"/>
            <a:ext cx="2781519" cy="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8" name="Flowchart: Decision 47"/>
          <p:cNvSpPr/>
          <p:nvPr/>
        </p:nvSpPr>
        <p:spPr>
          <a:xfrm>
            <a:off x="5096094" y="3267076"/>
            <a:ext cx="1504950" cy="1162047"/>
          </a:xfrm>
          <a:prstGeom prst="flowChartDecisio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bg1"/>
                </a:solidFill>
                <a:latin typeface="Arial" panose="020B0604020202020204" pitchFamily="34" charset="0"/>
                <a:cs typeface="Arial" panose="020B0604020202020204" pitchFamily="34" charset="0"/>
              </a:rPr>
              <a:t>AT VELOCITY?</a:t>
            </a:r>
            <a:endParaRPr lang="en-US" sz="1000" dirty="0">
              <a:solidFill>
                <a:schemeClr val="bg1"/>
              </a:solidFill>
              <a:latin typeface="Arial" panose="020B0604020202020204" pitchFamily="34" charset="0"/>
              <a:cs typeface="Arial" panose="020B0604020202020204" pitchFamily="34" charset="0"/>
            </a:endParaRPr>
          </a:p>
        </p:txBody>
      </p:sp>
      <p:cxnSp>
        <p:nvCxnSpPr>
          <p:cNvPr id="50" name="Straight Arrow Connector 49"/>
          <p:cNvCxnSpPr>
            <a:stCxn id="18" idx="3"/>
            <a:endCxn id="11" idx="1"/>
          </p:cNvCxnSpPr>
          <p:nvPr/>
        </p:nvCxnSpPr>
        <p:spPr>
          <a:xfrm>
            <a:off x="4319809" y="5610225"/>
            <a:ext cx="804860"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3"/>
            <a:endCxn id="16" idx="1"/>
          </p:cNvCxnSpPr>
          <p:nvPr/>
        </p:nvCxnSpPr>
        <p:spPr>
          <a:xfrm>
            <a:off x="6572469" y="5610225"/>
            <a:ext cx="380999"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8" idx="2"/>
            <a:endCxn id="48" idx="0"/>
          </p:cNvCxnSpPr>
          <p:nvPr/>
        </p:nvCxnSpPr>
        <p:spPr>
          <a:xfrm>
            <a:off x="5848569" y="1733551"/>
            <a:ext cx="0" cy="1533525"/>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0" idx="3"/>
          </p:cNvCxnSpPr>
          <p:nvPr/>
        </p:nvCxnSpPr>
        <p:spPr>
          <a:xfrm>
            <a:off x="4495800" y="3019421"/>
            <a:ext cx="314434" cy="8286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 idx="2"/>
            <a:endCxn id="8" idx="0"/>
          </p:cNvCxnSpPr>
          <p:nvPr/>
        </p:nvCxnSpPr>
        <p:spPr>
          <a:xfrm>
            <a:off x="5848569" y="857260"/>
            <a:ext cx="0" cy="34289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8" idx="2"/>
            <a:endCxn id="11" idx="0"/>
          </p:cNvCxnSpPr>
          <p:nvPr/>
        </p:nvCxnSpPr>
        <p:spPr>
          <a:xfrm>
            <a:off x="5848569" y="4429123"/>
            <a:ext cx="0" cy="609602"/>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48" name="Elbow Connector 1047"/>
          <p:cNvCxnSpPr>
            <a:stCxn id="48" idx="3"/>
          </p:cNvCxnSpPr>
          <p:nvPr/>
        </p:nvCxnSpPr>
        <p:spPr>
          <a:xfrm flipH="1" flipV="1">
            <a:off x="5848569" y="2800348"/>
            <a:ext cx="752475" cy="1047752"/>
          </a:xfrm>
          <a:prstGeom prst="bentConnector4">
            <a:avLst>
              <a:gd name="adj1" fmla="val -117722"/>
              <a:gd name="adj2" fmla="val 10045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Elbow Connector 1051"/>
          <p:cNvCxnSpPr>
            <a:stCxn id="16" idx="3"/>
          </p:cNvCxnSpPr>
          <p:nvPr/>
        </p:nvCxnSpPr>
        <p:spPr>
          <a:xfrm flipH="1" flipV="1">
            <a:off x="5848569" y="2628898"/>
            <a:ext cx="2562006" cy="2981327"/>
          </a:xfrm>
          <a:prstGeom prst="bentConnector4">
            <a:avLst>
              <a:gd name="adj1" fmla="val -8923"/>
              <a:gd name="adj2" fmla="val 10495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59" name="TextBox 1058"/>
          <p:cNvSpPr txBox="1"/>
          <p:nvPr/>
        </p:nvSpPr>
        <p:spPr>
          <a:xfrm>
            <a:off x="6927439" y="3771155"/>
            <a:ext cx="304801" cy="153888"/>
          </a:xfrm>
          <a:prstGeom prst="rect">
            <a:avLst/>
          </a:prstGeom>
        </p:spPr>
        <p:txBody>
          <a:bodyPr wrap="square" lIns="0" tIns="0" rIns="0" bIns="0" rtlCol="0">
            <a:spAutoFit/>
          </a:bodyPr>
          <a:lstStyle/>
          <a:p>
            <a:r>
              <a:rPr lang="en-US" sz="1000" dirty="0" smtClean="0">
                <a:latin typeface="Arial" panose="020B0604020202020204" pitchFamily="34" charset="0"/>
                <a:cs typeface="Arial" panose="020B0604020202020204" pitchFamily="34" charset="0"/>
              </a:rPr>
              <a:t>YES</a:t>
            </a:r>
            <a:endParaRPr lang="en-US" sz="1000" dirty="0">
              <a:latin typeface="Arial" panose="020B0604020202020204" pitchFamily="34" charset="0"/>
              <a:cs typeface="Arial" panose="020B0604020202020204" pitchFamily="34" charset="0"/>
            </a:endParaRPr>
          </a:p>
        </p:txBody>
      </p:sp>
      <p:sp useBgFill="1">
        <p:nvSpPr>
          <p:cNvPr id="104" name="TextBox 103"/>
          <p:cNvSpPr txBox="1"/>
          <p:nvPr/>
        </p:nvSpPr>
        <p:spPr>
          <a:xfrm>
            <a:off x="5705693" y="4603846"/>
            <a:ext cx="304801" cy="153888"/>
          </a:xfrm>
          <a:prstGeom prst="rect">
            <a:avLst/>
          </a:prstGeom>
        </p:spPr>
        <p:txBody>
          <a:bodyPr wrap="square" lIns="0" tIns="0" rIns="0" bIns="0" rtlCol="0">
            <a:spAutoFit/>
          </a:bodyPr>
          <a:lstStyle/>
          <a:p>
            <a:pPr algn="ctr"/>
            <a:r>
              <a:rPr lang="en-US" sz="1000" dirty="0" smtClean="0">
                <a:latin typeface="Arial" panose="020B0604020202020204" pitchFamily="34" charset="0"/>
                <a:cs typeface="Arial" panose="020B0604020202020204" pitchFamily="34" charset="0"/>
              </a:rPr>
              <a:t>NO</a:t>
            </a:r>
            <a:endParaRPr lang="en-US" sz="1000" dirty="0">
              <a:latin typeface="Arial" panose="020B0604020202020204" pitchFamily="34" charset="0"/>
              <a:cs typeface="Arial" panose="020B0604020202020204" pitchFamily="34" charset="0"/>
            </a:endParaRPr>
          </a:p>
        </p:txBody>
      </p:sp>
      <p:sp>
        <p:nvSpPr>
          <p:cNvPr id="3" name="TextBox 2"/>
          <p:cNvSpPr txBox="1"/>
          <p:nvPr/>
        </p:nvSpPr>
        <p:spPr>
          <a:xfrm>
            <a:off x="5124669" y="668215"/>
            <a:ext cx="1460769" cy="189037"/>
          </a:xfrm>
          <a:prstGeom prst="rect">
            <a:avLst/>
          </a:prstGeom>
          <a:solidFill>
            <a:schemeClr val="tx1"/>
          </a:solidFill>
        </p:spPr>
        <p:txBody>
          <a:bodyPr wrap="square" rtlCol="0" anchor="ctr" anchorCtr="0">
            <a:noAutofit/>
          </a:bodyPr>
          <a:lstStyle/>
          <a:p>
            <a:pPr algn="ctr"/>
            <a:r>
              <a:rPr lang="en-US" sz="1200" dirty="0" smtClean="0">
                <a:solidFill>
                  <a:schemeClr val="bg1"/>
                </a:solidFill>
              </a:rPr>
              <a:t>Virtual Tachometer</a:t>
            </a:r>
            <a:endParaRPr lang="en-US" sz="1200" dirty="0">
              <a:solidFill>
                <a:schemeClr val="bg1"/>
              </a:solidFill>
            </a:endParaRPr>
          </a:p>
        </p:txBody>
      </p:sp>
    </p:spTree>
    <p:custDataLst>
      <p:tags r:id="rId1"/>
    </p:custDataLst>
    <p:extLst>
      <p:ext uri="{BB962C8B-B14F-4D97-AF65-F5344CB8AC3E}">
        <p14:creationId xmlns:p14="http://schemas.microsoft.com/office/powerpoint/2010/main" val="63038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7439" y="695403"/>
            <a:ext cx="8229600" cy="792162"/>
          </a:xfrm>
        </p:spPr>
        <p:txBody>
          <a:bodyPr/>
          <a:lstStyle/>
          <a:p>
            <a:r>
              <a:rPr lang="en-US" dirty="0" smtClean="0">
                <a:solidFill>
                  <a:srgbClr val="8EB4E3"/>
                </a:solidFill>
              </a:rPr>
              <a:t>Servo</a:t>
            </a:r>
            <a:r>
              <a:rPr lang="en-US" baseline="0" dirty="0" smtClean="0">
                <a:solidFill>
                  <a:srgbClr val="8EB4E3"/>
                </a:solidFill>
              </a:rPr>
              <a:t> Control Loop</a:t>
            </a:r>
            <a:endParaRPr lang="en-US" dirty="0">
              <a:solidFill>
                <a:srgbClr val="8EB4E3"/>
              </a:solidFill>
            </a:endParaRPr>
          </a:p>
        </p:txBody>
      </p:sp>
      <p:sp>
        <p:nvSpPr>
          <p:cNvPr id="5" name="Rounded Rectangle 4"/>
          <p:cNvSpPr/>
          <p:nvPr/>
        </p:nvSpPr>
        <p:spPr>
          <a:xfrm>
            <a:off x="3038693" y="209551"/>
            <a:ext cx="1457107" cy="533400"/>
          </a:xfrm>
          <a:prstGeom prst="roundRect">
            <a:avLst>
              <a:gd name="adj" fmla="val 50000"/>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ENCODER DATA</a:t>
            </a:r>
            <a:endParaRPr lang="en-US" sz="1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124669" y="95260"/>
            <a:ext cx="1447800" cy="7620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smtClean="0">
                <a:solidFill>
                  <a:schemeClr val="bg1"/>
                </a:solidFill>
                <a:latin typeface="Arial" panose="020B0604020202020204" pitchFamily="34" charset="0"/>
                <a:cs typeface="Arial" panose="020B0604020202020204" pitchFamily="34" charset="0"/>
              </a:rPr>
              <a:t>ANTENNA MODEL FILTER AND DIFFERENTIATE</a:t>
            </a:r>
            <a:endParaRPr lang="en-US" sz="10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5124669" y="1200151"/>
            <a:ext cx="1447800" cy="533400"/>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CURRENT VELOCITY</a:t>
            </a:r>
            <a:endParaRPr lang="en-US" sz="10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3048000" y="1200151"/>
            <a:ext cx="1447800" cy="5334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ANTENNA MODEL CURRENT POSITION</a:t>
            </a:r>
            <a:endParaRPr lang="en-US" sz="10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048000" y="2447921"/>
            <a:ext cx="1447800" cy="11430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5124669" y="5038725"/>
            <a:ext cx="1447800" cy="11430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CALCULATE NEW 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857469" y="209551"/>
            <a:ext cx="1533307" cy="533400"/>
          </a:xfrm>
          <a:prstGeom prst="roundRect">
            <a:avLst>
              <a:gd name="adj" fmla="val 50000"/>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ELEVATION DROOP DRIVE</a:t>
            </a:r>
            <a:endParaRPr lang="en-US" sz="1000"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7029669" y="209551"/>
            <a:ext cx="1457107" cy="533400"/>
          </a:xfrm>
          <a:prstGeom prst="roundRect">
            <a:avLst>
              <a:gd name="adj" fmla="val 50000"/>
            </a:avLst>
          </a:prstGeom>
          <a:solidFill>
            <a:schemeClr val="accent5">
              <a:lumMod val="75000"/>
              <a:alpha val="30000"/>
            </a:schemeClr>
          </a:solidFill>
          <a:ln w="12700">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TACHOMETER VOLTAGE</a:t>
            </a:r>
            <a:endParaRPr lang="en-US" sz="1000"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857469" y="3048001"/>
            <a:ext cx="1457107" cy="533400"/>
          </a:xfrm>
          <a:prstGeom prst="roundRect">
            <a:avLst>
              <a:gd name="adj" fmla="val 50000"/>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POSITION COMMAND</a:t>
            </a:r>
            <a:endParaRPr lang="en-US" sz="10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857468" y="3581401"/>
            <a:ext cx="1457107"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VELOCITY COMMAND</a:t>
            </a:r>
            <a:endParaRPr lang="en-US" sz="1000"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6953468" y="5343525"/>
            <a:ext cx="1457107" cy="533400"/>
          </a:xfrm>
          <a:prstGeom prst="roundRect">
            <a:avLst>
              <a:gd name="adj" fmla="val 50000"/>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VOLTAGE</a:t>
            </a:r>
            <a:endParaRPr lang="en-US" sz="10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857469" y="1828800"/>
            <a:ext cx="1457107" cy="914400"/>
          </a:xfrm>
          <a:prstGeom prst="roundRect">
            <a:avLst>
              <a:gd name="adj" fmla="val 25321"/>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DRIVE SLOPE BREAK POINTS</a:t>
            </a:r>
            <a:endParaRPr lang="en-US" sz="1000" dirty="0">
              <a:solidFill>
                <a:schemeClr val="bg1"/>
              </a:solidFill>
              <a:latin typeface="Arial" panose="020B0604020202020204" pitchFamily="34" charset="0"/>
              <a:cs typeface="Arial" panose="020B0604020202020204" pitchFamily="34" charset="0"/>
            </a:endParaRPr>
          </a:p>
        </p:txBody>
      </p:sp>
      <p:sp>
        <p:nvSpPr>
          <p:cNvPr id="18" name="Rounded Rectangle 17"/>
          <p:cNvSpPr/>
          <p:nvPr/>
        </p:nvSpPr>
        <p:spPr>
          <a:xfrm>
            <a:off x="2862702" y="5091113"/>
            <a:ext cx="1457107" cy="1038224"/>
          </a:xfrm>
          <a:prstGeom prst="roundRect">
            <a:avLst>
              <a:gd name="adj" fmla="val 28206"/>
            </a:avLst>
          </a:prstGeom>
          <a:solidFill>
            <a:schemeClr val="accent6">
              <a:lumMod val="75000"/>
              <a:alpha val="9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latin typeface="Arial" panose="020B0604020202020204" pitchFamily="34" charset="0"/>
                <a:cs typeface="Arial" panose="020B0604020202020204" pitchFamily="34" charset="0"/>
              </a:rPr>
              <a:t>FRICTION FEEDBACK DRIVE SLOPE</a:t>
            </a:r>
            <a:endParaRPr lang="en-US" sz="1000" dirty="0">
              <a:solidFill>
                <a:schemeClr val="bg1"/>
              </a:solidFill>
              <a:latin typeface="Arial" panose="020B0604020202020204" pitchFamily="34" charset="0"/>
              <a:cs typeface="Arial" panose="020B0604020202020204" pitchFamily="34" charset="0"/>
            </a:endParaRPr>
          </a:p>
        </p:txBody>
      </p:sp>
      <p:cxnSp>
        <p:nvCxnSpPr>
          <p:cNvPr id="19" name="Elbow Connector 18"/>
          <p:cNvCxnSpPr>
            <a:stCxn id="13" idx="2"/>
            <a:endCxn id="8" idx="3"/>
          </p:cNvCxnSpPr>
          <p:nvPr/>
        </p:nvCxnSpPr>
        <p:spPr>
          <a:xfrm rot="5400000">
            <a:off x="6803396" y="512024"/>
            <a:ext cx="723900" cy="1185754"/>
          </a:xfrm>
          <a:prstGeom prst="bentConnector2">
            <a:avLst/>
          </a:prstGeom>
          <a:ln w="12700">
            <a:solidFill>
              <a:schemeClr val="tx1">
                <a:alpha val="4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flipV="1">
            <a:off x="4286469" y="2090735"/>
            <a:ext cx="1562100" cy="366713"/>
          </a:xfrm>
          <a:prstGeom prst="bentConnector3">
            <a:avLst>
              <a:gd name="adj1" fmla="val 10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1"/>
            <a:endCxn id="12" idx="3"/>
          </p:cNvCxnSpPr>
          <p:nvPr/>
        </p:nvCxnSpPr>
        <p:spPr>
          <a:xfrm rot="10800000">
            <a:off x="2390776" y="476251"/>
            <a:ext cx="657224" cy="990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 idx="3"/>
            <a:endCxn id="6" idx="1"/>
          </p:cNvCxnSpPr>
          <p:nvPr/>
        </p:nvCxnSpPr>
        <p:spPr>
          <a:xfrm>
            <a:off x="4495800" y="476251"/>
            <a:ext cx="628869" cy="9"/>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9" idx="0"/>
          </p:cNvCxnSpPr>
          <p:nvPr/>
        </p:nvCxnSpPr>
        <p:spPr>
          <a:xfrm>
            <a:off x="3767247" y="742951"/>
            <a:ext cx="4653" cy="45720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10" idx="0"/>
          </p:cNvCxnSpPr>
          <p:nvPr/>
        </p:nvCxnSpPr>
        <p:spPr>
          <a:xfrm>
            <a:off x="3771900" y="1733551"/>
            <a:ext cx="0" cy="71437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2" idx="1"/>
            <a:endCxn id="11" idx="2"/>
          </p:cNvCxnSpPr>
          <p:nvPr/>
        </p:nvCxnSpPr>
        <p:spPr>
          <a:xfrm rot="10800000" flipH="1" flipV="1">
            <a:off x="857469" y="476251"/>
            <a:ext cx="4991100" cy="5705474"/>
          </a:xfrm>
          <a:prstGeom prst="bentConnector4">
            <a:avLst>
              <a:gd name="adj1" fmla="val -6679"/>
              <a:gd name="adj2" fmla="val 10601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p:cNvCxnSpPr>
          <p:nvPr/>
        </p:nvCxnSpPr>
        <p:spPr>
          <a:xfrm>
            <a:off x="2314576" y="2286000"/>
            <a:ext cx="752693" cy="361948"/>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3"/>
          </p:cNvCxnSpPr>
          <p:nvPr/>
        </p:nvCxnSpPr>
        <p:spPr>
          <a:xfrm>
            <a:off x="2314576" y="3314701"/>
            <a:ext cx="752693"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3"/>
            <a:endCxn id="48" idx="1"/>
          </p:cNvCxnSpPr>
          <p:nvPr/>
        </p:nvCxnSpPr>
        <p:spPr>
          <a:xfrm flipV="1">
            <a:off x="2314575" y="3848100"/>
            <a:ext cx="2781519" cy="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8" name="Flowchart: Decision 47"/>
          <p:cNvSpPr/>
          <p:nvPr/>
        </p:nvSpPr>
        <p:spPr>
          <a:xfrm>
            <a:off x="5096094" y="3267076"/>
            <a:ext cx="1504950" cy="1162047"/>
          </a:xfrm>
          <a:prstGeom prst="flowChartDecisio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bg1"/>
                </a:solidFill>
                <a:latin typeface="Arial" panose="020B0604020202020204" pitchFamily="34" charset="0"/>
                <a:cs typeface="Arial" panose="020B0604020202020204" pitchFamily="34" charset="0"/>
              </a:rPr>
              <a:t>AT VELOCITY?</a:t>
            </a:r>
            <a:endParaRPr lang="en-US" sz="1000" dirty="0">
              <a:solidFill>
                <a:schemeClr val="bg1"/>
              </a:solidFill>
              <a:latin typeface="Arial" panose="020B0604020202020204" pitchFamily="34" charset="0"/>
              <a:cs typeface="Arial" panose="020B0604020202020204" pitchFamily="34" charset="0"/>
            </a:endParaRPr>
          </a:p>
        </p:txBody>
      </p:sp>
      <p:cxnSp>
        <p:nvCxnSpPr>
          <p:cNvPr id="50" name="Straight Arrow Connector 49"/>
          <p:cNvCxnSpPr>
            <a:stCxn id="18" idx="3"/>
            <a:endCxn id="11" idx="1"/>
          </p:cNvCxnSpPr>
          <p:nvPr/>
        </p:nvCxnSpPr>
        <p:spPr>
          <a:xfrm>
            <a:off x="4319809" y="5610225"/>
            <a:ext cx="804860"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3"/>
            <a:endCxn id="16" idx="1"/>
          </p:cNvCxnSpPr>
          <p:nvPr/>
        </p:nvCxnSpPr>
        <p:spPr>
          <a:xfrm>
            <a:off x="6572469" y="5610225"/>
            <a:ext cx="380999"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8" idx="2"/>
            <a:endCxn id="48" idx="0"/>
          </p:cNvCxnSpPr>
          <p:nvPr/>
        </p:nvCxnSpPr>
        <p:spPr>
          <a:xfrm>
            <a:off x="5848569" y="1733551"/>
            <a:ext cx="0" cy="1533525"/>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0" idx="3"/>
          </p:cNvCxnSpPr>
          <p:nvPr/>
        </p:nvCxnSpPr>
        <p:spPr>
          <a:xfrm>
            <a:off x="4495800" y="3019421"/>
            <a:ext cx="314434" cy="8286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 idx="2"/>
            <a:endCxn id="8" idx="0"/>
          </p:cNvCxnSpPr>
          <p:nvPr/>
        </p:nvCxnSpPr>
        <p:spPr>
          <a:xfrm>
            <a:off x="5848569" y="857260"/>
            <a:ext cx="0" cy="34289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8" idx="2"/>
            <a:endCxn id="11" idx="0"/>
          </p:cNvCxnSpPr>
          <p:nvPr/>
        </p:nvCxnSpPr>
        <p:spPr>
          <a:xfrm>
            <a:off x="5848569" y="4429123"/>
            <a:ext cx="0" cy="609602"/>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48" name="Elbow Connector 1047"/>
          <p:cNvCxnSpPr>
            <a:stCxn id="48" idx="3"/>
          </p:cNvCxnSpPr>
          <p:nvPr/>
        </p:nvCxnSpPr>
        <p:spPr>
          <a:xfrm flipH="1" flipV="1">
            <a:off x="5848569" y="2800348"/>
            <a:ext cx="752475" cy="1047752"/>
          </a:xfrm>
          <a:prstGeom prst="bentConnector4">
            <a:avLst>
              <a:gd name="adj1" fmla="val -117722"/>
              <a:gd name="adj2" fmla="val 10045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Elbow Connector 1051"/>
          <p:cNvCxnSpPr>
            <a:stCxn id="16" idx="3"/>
          </p:cNvCxnSpPr>
          <p:nvPr/>
        </p:nvCxnSpPr>
        <p:spPr>
          <a:xfrm flipH="1" flipV="1">
            <a:off x="5848569" y="2628898"/>
            <a:ext cx="2562006" cy="2981327"/>
          </a:xfrm>
          <a:prstGeom prst="bentConnector4">
            <a:avLst>
              <a:gd name="adj1" fmla="val -8923"/>
              <a:gd name="adj2" fmla="val 10495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59" name="TextBox 1058"/>
          <p:cNvSpPr txBox="1"/>
          <p:nvPr/>
        </p:nvSpPr>
        <p:spPr>
          <a:xfrm>
            <a:off x="6927439" y="3771155"/>
            <a:ext cx="304801" cy="153888"/>
          </a:xfrm>
          <a:prstGeom prst="rect">
            <a:avLst/>
          </a:prstGeom>
        </p:spPr>
        <p:txBody>
          <a:bodyPr wrap="square" lIns="0" tIns="0" rIns="0" bIns="0" rtlCol="0">
            <a:spAutoFit/>
          </a:bodyPr>
          <a:lstStyle/>
          <a:p>
            <a:r>
              <a:rPr lang="en-US" sz="1000" dirty="0" smtClean="0">
                <a:latin typeface="Arial" panose="020B0604020202020204" pitchFamily="34" charset="0"/>
                <a:cs typeface="Arial" panose="020B0604020202020204" pitchFamily="34" charset="0"/>
              </a:rPr>
              <a:t>YES</a:t>
            </a:r>
            <a:endParaRPr lang="en-US" sz="1000" dirty="0">
              <a:latin typeface="Arial" panose="020B0604020202020204" pitchFamily="34" charset="0"/>
              <a:cs typeface="Arial" panose="020B0604020202020204" pitchFamily="34" charset="0"/>
            </a:endParaRPr>
          </a:p>
        </p:txBody>
      </p:sp>
      <p:sp useBgFill="1">
        <p:nvSpPr>
          <p:cNvPr id="104" name="TextBox 103"/>
          <p:cNvSpPr txBox="1"/>
          <p:nvPr/>
        </p:nvSpPr>
        <p:spPr>
          <a:xfrm>
            <a:off x="5705693" y="4603846"/>
            <a:ext cx="304801" cy="153888"/>
          </a:xfrm>
          <a:prstGeom prst="rect">
            <a:avLst/>
          </a:prstGeom>
        </p:spPr>
        <p:txBody>
          <a:bodyPr wrap="square" lIns="0" tIns="0" rIns="0" bIns="0" rtlCol="0">
            <a:spAutoFit/>
          </a:bodyPr>
          <a:lstStyle/>
          <a:p>
            <a:pPr algn="ctr"/>
            <a:r>
              <a:rPr lang="en-US" sz="1000" dirty="0" smtClean="0">
                <a:latin typeface="Arial" panose="020B0604020202020204" pitchFamily="34" charset="0"/>
                <a:cs typeface="Arial" panose="020B0604020202020204" pitchFamily="34" charset="0"/>
              </a:rPr>
              <a:t>NO</a:t>
            </a:r>
            <a:endParaRPr lang="en-US" sz="1000" dirty="0">
              <a:latin typeface="Arial" panose="020B0604020202020204" pitchFamily="34" charset="0"/>
              <a:cs typeface="Arial" panose="020B0604020202020204" pitchFamily="34" charset="0"/>
            </a:endParaRPr>
          </a:p>
        </p:txBody>
      </p:sp>
      <p:sp>
        <p:nvSpPr>
          <p:cNvPr id="3" name="TextBox 2"/>
          <p:cNvSpPr txBox="1"/>
          <p:nvPr/>
        </p:nvSpPr>
        <p:spPr>
          <a:xfrm>
            <a:off x="5124669" y="668215"/>
            <a:ext cx="1460769" cy="189037"/>
          </a:xfrm>
          <a:prstGeom prst="rect">
            <a:avLst/>
          </a:prstGeom>
          <a:solidFill>
            <a:schemeClr val="tx1"/>
          </a:solidFill>
        </p:spPr>
        <p:txBody>
          <a:bodyPr wrap="square" rtlCol="0" anchor="ctr" anchorCtr="0">
            <a:noAutofit/>
          </a:bodyPr>
          <a:lstStyle/>
          <a:p>
            <a:pPr algn="ctr"/>
            <a:r>
              <a:rPr lang="en-US" sz="1200" dirty="0" smtClean="0">
                <a:solidFill>
                  <a:schemeClr val="bg1"/>
                </a:solidFill>
              </a:rPr>
              <a:t>Virtual Tachometer</a:t>
            </a:r>
            <a:endParaRPr lang="en-US" sz="1200" dirty="0">
              <a:solidFill>
                <a:schemeClr val="bg1"/>
              </a:solidFill>
            </a:endParaRPr>
          </a:p>
        </p:txBody>
      </p:sp>
    </p:spTree>
    <p:custDataLst>
      <p:tags r:id="rId1"/>
    </p:custDataLst>
    <p:extLst>
      <p:ext uri="{BB962C8B-B14F-4D97-AF65-F5344CB8AC3E}">
        <p14:creationId xmlns:p14="http://schemas.microsoft.com/office/powerpoint/2010/main" val="292793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does…</a:t>
            </a:r>
            <a:endParaRPr lang="en-US" dirty="0"/>
          </a:p>
        </p:txBody>
      </p:sp>
      <p:sp>
        <p:nvSpPr>
          <p:cNvPr id="3" name="Subtitle 2"/>
          <p:cNvSpPr>
            <a:spLocks noGrp="1"/>
          </p:cNvSpPr>
          <p:nvPr>
            <p:ph idx="1"/>
          </p:nvPr>
        </p:nvSpPr>
        <p:spPr/>
        <p:txBody>
          <a:bodyPr>
            <a:noAutofit/>
          </a:bodyPr>
          <a:lstStyle/>
          <a:p>
            <a:pPr marL="0" indent="0" algn="l">
              <a:buNone/>
            </a:pPr>
            <a:r>
              <a:rPr lang="en-US" sz="2400" b="1" dirty="0" smtClean="0">
                <a:solidFill>
                  <a:schemeClr val="tx1"/>
                </a:solidFill>
              </a:rPr>
              <a:t>Pedestal Calibration </a:t>
            </a:r>
            <a:r>
              <a:rPr lang="en-US" sz="2400" dirty="0" smtClean="0">
                <a:solidFill>
                  <a:schemeClr val="tx1"/>
                </a:solidFill>
              </a:rPr>
              <a:t>determines </a:t>
            </a:r>
            <a:r>
              <a:rPr lang="en-US" sz="2400" dirty="0">
                <a:solidFill>
                  <a:schemeClr val="tx1"/>
                </a:solidFill>
              </a:rPr>
              <a:t>pedestal performance values </a:t>
            </a:r>
            <a:r>
              <a:rPr lang="en-US" sz="2400" dirty="0" smtClean="0">
                <a:solidFill>
                  <a:schemeClr val="tx1"/>
                </a:solidFill>
              </a:rPr>
              <a:t>for Feedback</a:t>
            </a:r>
            <a:r>
              <a:rPr lang="en-US" sz="2400" dirty="0">
                <a:solidFill>
                  <a:schemeClr val="tx1"/>
                </a:solidFill>
              </a:rPr>
              <a:t>, </a:t>
            </a:r>
            <a:r>
              <a:rPr lang="en-US" sz="2400" dirty="0" smtClean="0">
                <a:solidFill>
                  <a:schemeClr val="tx1"/>
                </a:solidFill>
              </a:rPr>
              <a:t>Friction and </a:t>
            </a:r>
            <a:r>
              <a:rPr lang="en-US" sz="2400" dirty="0">
                <a:solidFill>
                  <a:schemeClr val="tx1"/>
                </a:solidFill>
              </a:rPr>
              <a:t>Slope </a:t>
            </a:r>
            <a:r>
              <a:rPr lang="en-US" sz="2400" dirty="0" smtClean="0">
                <a:solidFill>
                  <a:schemeClr val="tx1"/>
                </a:solidFill>
              </a:rPr>
              <a:t>in both axes and for Droop in Elevation axis.  This tunes the </a:t>
            </a:r>
            <a:r>
              <a:rPr lang="en-US" sz="2400" dirty="0">
                <a:solidFill>
                  <a:schemeClr val="tx1"/>
                </a:solidFill>
              </a:rPr>
              <a:t>control software’s antenna model to </a:t>
            </a:r>
            <a:r>
              <a:rPr lang="en-US" sz="2400" dirty="0" smtClean="0">
                <a:solidFill>
                  <a:schemeClr val="tx1"/>
                </a:solidFill>
              </a:rPr>
              <a:t>match the actual performance of the </a:t>
            </a:r>
            <a:r>
              <a:rPr lang="en-US" sz="2400" dirty="0">
                <a:solidFill>
                  <a:schemeClr val="tx1"/>
                </a:solidFill>
              </a:rPr>
              <a:t>site’s pedestal. </a:t>
            </a:r>
          </a:p>
          <a:p>
            <a:pPr marL="0" indent="0" algn="l">
              <a:buNone/>
            </a:pPr>
            <a:endParaRPr lang="en-US" sz="1100" dirty="0" smtClean="0">
              <a:solidFill>
                <a:schemeClr val="tx1"/>
              </a:solidFill>
            </a:endParaRPr>
          </a:p>
          <a:p>
            <a:pPr marL="0" indent="0" algn="l">
              <a:buNone/>
            </a:pPr>
            <a:r>
              <a:rPr lang="en-US" sz="2400" dirty="0" smtClean="0">
                <a:solidFill>
                  <a:schemeClr val="tx1"/>
                </a:solidFill>
              </a:rPr>
              <a:t>These </a:t>
            </a:r>
            <a:r>
              <a:rPr lang="en-US" sz="2400" dirty="0">
                <a:solidFill>
                  <a:schemeClr val="tx1"/>
                </a:solidFill>
              </a:rPr>
              <a:t>values assist in getting </a:t>
            </a:r>
            <a:r>
              <a:rPr lang="en-US" sz="2400" dirty="0" smtClean="0">
                <a:solidFill>
                  <a:schemeClr val="tx1"/>
                </a:solidFill>
              </a:rPr>
              <a:t>the antenna to </a:t>
            </a:r>
            <a:r>
              <a:rPr lang="en-US" sz="2400" dirty="0">
                <a:solidFill>
                  <a:schemeClr val="tx1"/>
                </a:solidFill>
              </a:rPr>
              <a:t>a requested velocity and/or position without excessive over/undershoot and maintain a constant velocity/position (with minimal dither around the requested value).  </a:t>
            </a:r>
            <a:endParaRPr lang="en-US" sz="2400" dirty="0" smtClean="0">
              <a:solidFill>
                <a:schemeClr val="tx1"/>
              </a:solidFill>
            </a:endParaRPr>
          </a:p>
          <a:p>
            <a:pPr marL="0" indent="0" algn="l">
              <a:buNone/>
            </a:pPr>
            <a:endParaRPr lang="en-US" sz="1100" dirty="0" smtClean="0">
              <a:solidFill>
                <a:schemeClr val="tx1"/>
              </a:solidFill>
            </a:endParaRPr>
          </a:p>
          <a:p>
            <a:pPr marL="0" indent="0" algn="l">
              <a:buNone/>
            </a:pPr>
            <a:r>
              <a:rPr lang="en-US" sz="2400" dirty="0" smtClean="0">
                <a:solidFill>
                  <a:schemeClr val="tx1"/>
                </a:solidFill>
              </a:rPr>
              <a:t>This </a:t>
            </a:r>
            <a:r>
              <a:rPr lang="en-US" sz="2400" dirty="0">
                <a:solidFill>
                  <a:schemeClr val="tx1"/>
                </a:solidFill>
              </a:rPr>
              <a:t>calibration can be run from the MSCF.</a:t>
            </a:r>
            <a:endParaRPr lang="en-US" sz="2400" dirty="0"/>
          </a:p>
        </p:txBody>
      </p:sp>
    </p:spTree>
    <p:custDataLst>
      <p:tags r:id="rId1"/>
    </p:custDataLst>
    <p:extLst>
      <p:ext uri="{BB962C8B-B14F-4D97-AF65-F5344CB8AC3E}">
        <p14:creationId xmlns:p14="http://schemas.microsoft.com/office/powerpoint/2010/main" val="365603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19200"/>
            <a:ext cx="9144000" cy="1295400"/>
          </a:xfrm>
          <a:prstGeom prst="rect">
            <a:avLst/>
          </a:prstGeom>
          <a:solidFill>
            <a:schemeClr val="accent1">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2895600"/>
            <a:ext cx="8229600" cy="3230563"/>
          </a:xfrm>
        </p:spPr>
        <p:txBody>
          <a:bodyPr>
            <a:normAutofit fontScale="77500" lnSpcReduction="20000"/>
          </a:bodyPr>
          <a:lstStyle/>
          <a:p>
            <a:r>
              <a:rPr lang="en-US" dirty="0" smtClean="0"/>
              <a:t>Resulting numbers can be different before/after and still work well for the antenna</a:t>
            </a:r>
          </a:p>
          <a:p>
            <a:pPr lvl="1"/>
            <a:r>
              <a:rPr lang="en-US" dirty="0" smtClean="0"/>
              <a:t>If running a VCP generates no alarms, errors, or unexpected motion, then the numbers are good</a:t>
            </a:r>
          </a:p>
          <a:p>
            <a:endParaRPr lang="en-US" dirty="0" smtClean="0"/>
          </a:p>
          <a:p>
            <a:r>
              <a:rPr lang="en-US" dirty="0" smtClean="0"/>
              <a:t>Slightly different rotation rates, drive amounts, and momentum can result in different responses each time</a:t>
            </a:r>
          </a:p>
        </p:txBody>
      </p:sp>
      <p:sp>
        <p:nvSpPr>
          <p:cNvPr id="7" name="Title 1"/>
          <p:cNvSpPr txBox="1">
            <a:spLocks/>
          </p:cNvSpPr>
          <p:nvPr/>
        </p:nvSpPr>
        <p:spPr>
          <a:xfrm>
            <a:off x="381000" y="1447800"/>
            <a:ext cx="8229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600" dirty="0" smtClean="0"/>
              <a:t>Do not expect exact same output numbers each time PedCal is executed.</a:t>
            </a:r>
            <a:endParaRPr lang="en-US" sz="3600" dirty="0"/>
          </a:p>
        </p:txBody>
      </p:sp>
    </p:spTree>
    <p:custDataLst>
      <p:tags r:id="rId1"/>
    </p:custDataLst>
    <p:extLst>
      <p:ext uri="{BB962C8B-B14F-4D97-AF65-F5344CB8AC3E}">
        <p14:creationId xmlns:p14="http://schemas.microsoft.com/office/powerpoint/2010/main" val="65515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Acceptable</a:t>
            </a:r>
            <a:r>
              <a:rPr lang="en-US" baseline="0" dirty="0" smtClean="0"/>
              <a:t> Numbers</a:t>
            </a:r>
            <a:endParaRPr lang="en-US" dirty="0"/>
          </a:p>
        </p:txBody>
      </p:sp>
      <p:pic>
        <p:nvPicPr>
          <p:cNvPr id="33794"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76200"/>
            <a:ext cx="847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33400" y="1219200"/>
            <a:ext cx="3581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74995" y="1335663"/>
            <a:ext cx="2286000" cy="1323439"/>
          </a:xfrm>
          <a:prstGeom prst="rect">
            <a:avLst/>
          </a:prstGeom>
          <a:noFill/>
        </p:spPr>
        <p:txBody>
          <a:bodyPr wrap="square" rtlCol="0">
            <a:spAutoFit/>
          </a:bodyPr>
          <a:lstStyle/>
          <a:p>
            <a:r>
              <a:rPr lang="en-US" sz="1600" dirty="0" smtClean="0">
                <a:solidFill>
                  <a:schemeClr val="bg1"/>
                </a:solidFill>
              </a:rPr>
              <a:t>Sustaining Drives should not change much, if at all after the initial calibration at INCO </a:t>
            </a:r>
            <a:r>
              <a:rPr lang="en-US" sz="1600" dirty="0">
                <a:solidFill>
                  <a:schemeClr val="bg1"/>
                </a:solidFill>
              </a:rPr>
              <a:t>(&lt;0.1 to 3 units</a:t>
            </a:r>
            <a:r>
              <a:rPr lang="en-US" sz="1600" dirty="0" smtClean="0">
                <a:solidFill>
                  <a:schemeClr val="bg1"/>
                </a:solidFill>
              </a:rPr>
              <a:t>).</a:t>
            </a:r>
            <a:endParaRPr lang="en-US" sz="1600" dirty="0">
              <a:solidFill>
                <a:schemeClr val="bg1"/>
              </a:solidFill>
            </a:endParaRPr>
          </a:p>
        </p:txBody>
      </p:sp>
      <p:sp>
        <p:nvSpPr>
          <p:cNvPr id="6" name="Oval 5"/>
          <p:cNvSpPr/>
          <p:nvPr/>
        </p:nvSpPr>
        <p:spPr>
          <a:xfrm>
            <a:off x="533400" y="2743200"/>
            <a:ext cx="3581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7148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Acceptable</a:t>
            </a:r>
            <a:r>
              <a:rPr lang="en-US" baseline="0" dirty="0" smtClean="0"/>
              <a:t> Numbers</a:t>
            </a:r>
            <a:endParaRPr lang="en-US" dirty="0"/>
          </a:p>
        </p:txBody>
      </p:sp>
      <p:pic>
        <p:nvPicPr>
          <p:cNvPr id="33794"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33400" y="1504950"/>
            <a:ext cx="3581400" cy="5524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43400" y="2057400"/>
            <a:ext cx="2286000" cy="830997"/>
          </a:xfrm>
          <a:prstGeom prst="rect">
            <a:avLst/>
          </a:prstGeom>
          <a:noFill/>
        </p:spPr>
        <p:txBody>
          <a:bodyPr wrap="square" rtlCol="0">
            <a:spAutoFit/>
          </a:bodyPr>
          <a:lstStyle/>
          <a:p>
            <a:r>
              <a:rPr lang="en-US" sz="1600" dirty="0" smtClean="0">
                <a:solidFill>
                  <a:schemeClr val="bg1"/>
                </a:solidFill>
              </a:rPr>
              <a:t>Drive Slopes will change, but should not change by much (&lt;0.1 to 2 units).</a:t>
            </a:r>
            <a:endParaRPr lang="en-US" sz="1600" dirty="0">
              <a:solidFill>
                <a:schemeClr val="bg1"/>
              </a:solidFill>
            </a:endParaRPr>
          </a:p>
        </p:txBody>
      </p:sp>
      <p:sp>
        <p:nvSpPr>
          <p:cNvPr id="9" name="Oval 8"/>
          <p:cNvSpPr/>
          <p:nvPr/>
        </p:nvSpPr>
        <p:spPr>
          <a:xfrm>
            <a:off x="533400" y="2971800"/>
            <a:ext cx="3581400" cy="5524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0397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Acceptable</a:t>
            </a:r>
            <a:r>
              <a:rPr lang="en-US" baseline="0" dirty="0" smtClean="0"/>
              <a:t> Numbers</a:t>
            </a:r>
            <a:endParaRPr lang="en-US" dirty="0"/>
          </a:p>
        </p:txBody>
      </p:sp>
      <p:pic>
        <p:nvPicPr>
          <p:cNvPr id="33794"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533399" y="1905000"/>
            <a:ext cx="3429001"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19600" y="1553308"/>
            <a:ext cx="2286000" cy="2800767"/>
          </a:xfrm>
          <a:prstGeom prst="rect">
            <a:avLst/>
          </a:prstGeom>
          <a:noFill/>
        </p:spPr>
        <p:txBody>
          <a:bodyPr wrap="square" rtlCol="0">
            <a:spAutoFit/>
          </a:bodyPr>
          <a:lstStyle/>
          <a:p>
            <a:r>
              <a:rPr lang="en-US" sz="1600" dirty="0" smtClean="0">
                <a:solidFill>
                  <a:schemeClr val="bg1"/>
                </a:solidFill>
              </a:rPr>
              <a:t>Feedback will change quite a bit from calibration to calibration,</a:t>
            </a:r>
            <a:r>
              <a:rPr lang="en-US" sz="1600" dirty="0">
                <a:solidFill>
                  <a:schemeClr val="bg1"/>
                </a:solidFill>
              </a:rPr>
              <a:t> </a:t>
            </a:r>
            <a:r>
              <a:rPr lang="en-US" sz="1600" dirty="0" smtClean="0">
                <a:solidFill>
                  <a:schemeClr val="bg1"/>
                </a:solidFill>
              </a:rPr>
              <a:t>(&lt;0.1 to 3 units) and </a:t>
            </a:r>
            <a:r>
              <a:rPr lang="en-US" sz="1600" dirty="0">
                <a:solidFill>
                  <a:schemeClr val="bg1"/>
                </a:solidFill>
              </a:rPr>
              <a:t>should not be cause for alarm, unless the changes are large (&gt;6 units</a:t>
            </a:r>
            <a:r>
              <a:rPr lang="en-US" sz="1600" dirty="0" smtClean="0">
                <a:solidFill>
                  <a:schemeClr val="bg1"/>
                </a:solidFill>
              </a:rPr>
              <a:t>).  Changes that are greater than 6 units most likely indicate </a:t>
            </a:r>
            <a:r>
              <a:rPr lang="en-US" sz="1600" dirty="0">
                <a:solidFill>
                  <a:schemeClr val="bg1"/>
                </a:solidFill>
              </a:rPr>
              <a:t>mechanical </a:t>
            </a:r>
            <a:r>
              <a:rPr lang="en-US" sz="1600" dirty="0" smtClean="0">
                <a:solidFill>
                  <a:schemeClr val="bg1"/>
                </a:solidFill>
              </a:rPr>
              <a:t>issues.   </a:t>
            </a:r>
            <a:endParaRPr lang="en-US" sz="1600" dirty="0">
              <a:solidFill>
                <a:schemeClr val="bg1"/>
              </a:solidFill>
            </a:endParaRPr>
          </a:p>
        </p:txBody>
      </p:sp>
      <p:sp>
        <p:nvSpPr>
          <p:cNvPr id="12" name="Oval 11"/>
          <p:cNvSpPr/>
          <p:nvPr/>
        </p:nvSpPr>
        <p:spPr>
          <a:xfrm>
            <a:off x="533399" y="3429000"/>
            <a:ext cx="3429001"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487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Acceptable</a:t>
            </a:r>
            <a:r>
              <a:rPr lang="en-US" baseline="0" dirty="0" smtClean="0"/>
              <a:t> Numbers</a:t>
            </a:r>
            <a:endParaRPr lang="en-US" dirty="0"/>
          </a:p>
        </p:txBody>
      </p:sp>
      <p:pic>
        <p:nvPicPr>
          <p:cNvPr id="33794"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371278" y="3168254"/>
            <a:ext cx="2867722" cy="1815882"/>
          </a:xfrm>
          <a:prstGeom prst="rect">
            <a:avLst/>
          </a:prstGeom>
          <a:noFill/>
        </p:spPr>
        <p:txBody>
          <a:bodyPr wrap="square" rtlCol="0">
            <a:spAutoFit/>
          </a:bodyPr>
          <a:lstStyle/>
          <a:p>
            <a:r>
              <a:rPr lang="en-US" sz="1600" dirty="0" smtClean="0">
                <a:solidFill>
                  <a:schemeClr val="bg1"/>
                </a:solidFill>
              </a:rPr>
              <a:t>1</a:t>
            </a:r>
            <a:r>
              <a:rPr lang="en-US" sz="1600" baseline="30000" dirty="0" smtClean="0">
                <a:solidFill>
                  <a:schemeClr val="bg1"/>
                </a:solidFill>
              </a:rPr>
              <a:t>st</a:t>
            </a:r>
            <a:r>
              <a:rPr lang="en-US" sz="1600" dirty="0" smtClean="0">
                <a:solidFill>
                  <a:schemeClr val="bg1"/>
                </a:solidFill>
              </a:rPr>
              <a:t> 2</a:t>
            </a:r>
            <a:r>
              <a:rPr lang="en-US" sz="1600" baseline="30000" dirty="0" smtClean="0">
                <a:solidFill>
                  <a:schemeClr val="bg1"/>
                </a:solidFill>
              </a:rPr>
              <a:t>nd</a:t>
            </a:r>
            <a:r>
              <a:rPr lang="en-US" sz="1600" dirty="0" smtClean="0">
                <a:solidFill>
                  <a:schemeClr val="bg1"/>
                </a:solidFill>
              </a:rPr>
              <a:t> and 3</a:t>
            </a:r>
            <a:r>
              <a:rPr lang="en-US" sz="1600" baseline="30000" dirty="0" smtClean="0">
                <a:solidFill>
                  <a:schemeClr val="bg1"/>
                </a:solidFill>
              </a:rPr>
              <a:t>rd</a:t>
            </a:r>
            <a:r>
              <a:rPr lang="en-US" sz="1600" dirty="0" smtClean="0">
                <a:solidFill>
                  <a:schemeClr val="bg1"/>
                </a:solidFill>
              </a:rPr>
              <a:t> Interval Slopes will only update if </a:t>
            </a:r>
            <a:r>
              <a:rPr lang="en-US" sz="1600" dirty="0" err="1">
                <a:solidFill>
                  <a:schemeClr val="bg1"/>
                </a:solidFill>
              </a:rPr>
              <a:t>Pservo</a:t>
            </a:r>
            <a:r>
              <a:rPr lang="en-US" sz="1600" dirty="0">
                <a:solidFill>
                  <a:schemeClr val="bg1"/>
                </a:solidFill>
              </a:rPr>
              <a:t> Slope </a:t>
            </a:r>
            <a:r>
              <a:rPr lang="en-US" sz="1600" dirty="0" smtClean="0">
                <a:solidFill>
                  <a:schemeClr val="bg1"/>
                </a:solidFill>
              </a:rPr>
              <a:t>Test runs additional subtests.  Expected range is:</a:t>
            </a:r>
          </a:p>
          <a:p>
            <a:r>
              <a:rPr lang="en-US" sz="1600" dirty="0" smtClean="0">
                <a:solidFill>
                  <a:schemeClr val="bg1"/>
                </a:solidFill>
              </a:rPr>
              <a:t>1</a:t>
            </a:r>
            <a:r>
              <a:rPr lang="en-US" sz="1600" baseline="30000" dirty="0" smtClean="0">
                <a:solidFill>
                  <a:schemeClr val="bg1"/>
                </a:solidFill>
              </a:rPr>
              <a:t>st </a:t>
            </a:r>
            <a:r>
              <a:rPr lang="en-US" sz="1600" dirty="0" smtClean="0">
                <a:solidFill>
                  <a:schemeClr val="bg1"/>
                </a:solidFill>
              </a:rPr>
              <a:t> Interval: &lt;0.1 to 7.0 units</a:t>
            </a:r>
          </a:p>
          <a:p>
            <a:r>
              <a:rPr lang="en-US" sz="1600" dirty="0" smtClean="0">
                <a:solidFill>
                  <a:schemeClr val="bg1"/>
                </a:solidFill>
              </a:rPr>
              <a:t>2</a:t>
            </a:r>
            <a:r>
              <a:rPr lang="en-US" sz="1600" baseline="30000" dirty="0" smtClean="0">
                <a:solidFill>
                  <a:schemeClr val="bg1"/>
                </a:solidFill>
              </a:rPr>
              <a:t>nd</a:t>
            </a:r>
            <a:r>
              <a:rPr lang="en-US" sz="1600" dirty="0" smtClean="0">
                <a:solidFill>
                  <a:schemeClr val="bg1"/>
                </a:solidFill>
              </a:rPr>
              <a:t> Interval: &lt;0.1 to 5 units</a:t>
            </a:r>
          </a:p>
          <a:p>
            <a:r>
              <a:rPr lang="en-US" sz="1600" dirty="0" smtClean="0">
                <a:solidFill>
                  <a:schemeClr val="bg1"/>
                </a:solidFill>
              </a:rPr>
              <a:t>3</a:t>
            </a:r>
            <a:r>
              <a:rPr lang="en-US" sz="1600" baseline="30000" dirty="0" smtClean="0">
                <a:solidFill>
                  <a:schemeClr val="bg1"/>
                </a:solidFill>
              </a:rPr>
              <a:t>rd </a:t>
            </a:r>
            <a:r>
              <a:rPr lang="en-US" sz="1600" dirty="0" smtClean="0">
                <a:solidFill>
                  <a:schemeClr val="bg1"/>
                </a:solidFill>
              </a:rPr>
              <a:t> Interval: &lt;0.1 to 4 units</a:t>
            </a:r>
            <a:endParaRPr lang="en-US" sz="1600" dirty="0">
              <a:solidFill>
                <a:schemeClr val="bg1"/>
              </a:solidFill>
            </a:endParaRPr>
          </a:p>
        </p:txBody>
      </p:sp>
      <p:sp>
        <p:nvSpPr>
          <p:cNvPr id="14" name="Oval 13"/>
          <p:cNvSpPr/>
          <p:nvPr/>
        </p:nvSpPr>
        <p:spPr>
          <a:xfrm>
            <a:off x="568711" y="3581400"/>
            <a:ext cx="3581401" cy="7433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817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Acceptable</a:t>
            </a:r>
            <a:r>
              <a:rPr lang="en-US" baseline="0" dirty="0" smtClean="0"/>
              <a:t> Numbers</a:t>
            </a:r>
            <a:endParaRPr lang="en-US" dirty="0"/>
          </a:p>
        </p:txBody>
      </p:sp>
      <p:pic>
        <p:nvPicPr>
          <p:cNvPr id="33794"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NEXRAD\Instructor Folders\Jim's Projects\ped cal\Screenshot-System Test Software-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089103" y="4191000"/>
            <a:ext cx="2971800" cy="5524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65988" y="2667000"/>
            <a:ext cx="4633856" cy="2554545"/>
          </a:xfrm>
          <a:prstGeom prst="rect">
            <a:avLst/>
          </a:prstGeom>
          <a:noFill/>
        </p:spPr>
        <p:txBody>
          <a:bodyPr wrap="square" rtlCol="0">
            <a:spAutoFit/>
          </a:bodyPr>
          <a:lstStyle/>
          <a:p>
            <a:r>
              <a:rPr lang="en-US" sz="1600" dirty="0" smtClean="0">
                <a:solidFill>
                  <a:schemeClr val="bg1"/>
                </a:solidFill>
                <a:effectLst>
                  <a:glow rad="228600">
                    <a:srgbClr val="9999CC">
                      <a:alpha val="40000"/>
                    </a:srgbClr>
                  </a:glow>
                </a:effectLst>
              </a:rPr>
              <a:t>From calibration to calibration</a:t>
            </a:r>
            <a:br>
              <a:rPr lang="en-US" sz="1600" dirty="0" smtClean="0">
                <a:solidFill>
                  <a:schemeClr val="bg1"/>
                </a:solidFill>
                <a:effectLst>
                  <a:glow rad="228600">
                    <a:srgbClr val="9999CC">
                      <a:alpha val="40000"/>
                    </a:srgbClr>
                  </a:glow>
                </a:effectLst>
              </a:rPr>
            </a:br>
            <a:r>
              <a:rPr lang="en-US" sz="1600" dirty="0" smtClean="0">
                <a:solidFill>
                  <a:schemeClr val="bg1"/>
                </a:solidFill>
                <a:effectLst>
                  <a:glow rad="228600">
                    <a:srgbClr val="9999CC">
                      <a:alpha val="40000"/>
                    </a:srgbClr>
                  </a:glow>
                </a:effectLst>
              </a:rPr>
              <a:t>Droop Angle and Drive  numbers</a:t>
            </a:r>
            <a:br>
              <a:rPr lang="en-US" sz="1600" dirty="0" smtClean="0">
                <a:solidFill>
                  <a:schemeClr val="bg1"/>
                </a:solidFill>
                <a:effectLst>
                  <a:glow rad="228600">
                    <a:srgbClr val="9999CC">
                      <a:alpha val="40000"/>
                    </a:srgbClr>
                  </a:glow>
                </a:effectLst>
              </a:rPr>
            </a:br>
            <a:r>
              <a:rPr lang="en-US" sz="1600" dirty="0" smtClean="0">
                <a:solidFill>
                  <a:schemeClr val="bg1"/>
                </a:solidFill>
                <a:effectLst>
                  <a:glow rad="228600">
                    <a:srgbClr val="9999CC">
                      <a:alpha val="40000"/>
                    </a:srgbClr>
                  </a:glow>
                </a:effectLst>
              </a:rPr>
              <a:t>may change significantly, but the</a:t>
            </a:r>
            <a:br>
              <a:rPr lang="en-US" sz="1600" dirty="0" smtClean="0">
                <a:solidFill>
                  <a:schemeClr val="bg1"/>
                </a:solidFill>
                <a:effectLst>
                  <a:glow rad="228600">
                    <a:srgbClr val="9999CC">
                      <a:alpha val="40000"/>
                    </a:srgbClr>
                  </a:glow>
                </a:effectLst>
              </a:rPr>
            </a:br>
            <a:r>
              <a:rPr lang="en-US" sz="1600" dirty="0" smtClean="0">
                <a:solidFill>
                  <a:schemeClr val="bg1"/>
                </a:solidFill>
                <a:effectLst>
                  <a:glow rad="228600">
                    <a:srgbClr val="9999CC">
                      <a:alpha val="40000"/>
                    </a:srgbClr>
                  </a:glow>
                </a:effectLst>
              </a:rPr>
              <a:t>effect on the system will still be </a:t>
            </a:r>
            <a:br>
              <a:rPr lang="en-US" sz="1600" dirty="0" smtClean="0">
                <a:solidFill>
                  <a:schemeClr val="bg1"/>
                </a:solidFill>
                <a:effectLst>
                  <a:glow rad="228600">
                    <a:srgbClr val="9999CC">
                      <a:alpha val="40000"/>
                    </a:srgbClr>
                  </a:glow>
                </a:effectLst>
              </a:rPr>
            </a:br>
            <a:r>
              <a:rPr lang="en-US" sz="1600" dirty="0" smtClean="0">
                <a:solidFill>
                  <a:schemeClr val="bg1"/>
                </a:solidFill>
                <a:effectLst>
                  <a:glow rad="228600">
                    <a:srgbClr val="9999CC">
                      <a:alpha val="40000"/>
                    </a:srgbClr>
                  </a:glow>
                </a:effectLst>
              </a:rPr>
              <a:t>the same. </a:t>
            </a:r>
          </a:p>
          <a:p>
            <a:r>
              <a:rPr lang="en-US" sz="1600" dirty="0" err="1" smtClean="0">
                <a:effectLst>
                  <a:glow rad="228600">
                    <a:srgbClr val="9999CC">
                      <a:alpha val="40000"/>
                    </a:srgbClr>
                  </a:glow>
                </a:effectLst>
              </a:rPr>
              <a:t>D</a:t>
            </a:r>
            <a:r>
              <a:rPr lang="en-US" sz="1600" baseline="-25000" dirty="0" err="1" smtClean="0">
                <a:effectLst>
                  <a:glow rad="228600">
                    <a:srgbClr val="9999CC">
                      <a:alpha val="40000"/>
                    </a:srgbClr>
                  </a:glow>
                </a:effectLst>
              </a:rPr>
              <a:t>offset</a:t>
            </a:r>
            <a:r>
              <a:rPr lang="en-US" sz="1600" dirty="0" smtClean="0">
                <a:effectLst>
                  <a:glow rad="228600">
                    <a:srgbClr val="9999CC">
                      <a:alpha val="40000"/>
                    </a:srgbClr>
                  </a:glow>
                </a:effectLst>
              </a:rPr>
              <a:t> </a:t>
            </a:r>
            <a:r>
              <a:rPr lang="en-US" sz="1600" dirty="0">
                <a:effectLst>
                  <a:glow rad="228600">
                    <a:srgbClr val="9999CC">
                      <a:alpha val="40000"/>
                    </a:srgbClr>
                  </a:glow>
                </a:effectLst>
              </a:rPr>
              <a:t>= </a:t>
            </a:r>
            <a:r>
              <a:rPr lang="en-US" sz="1600" dirty="0" err="1">
                <a:effectLst>
                  <a:glow rad="228600">
                    <a:srgbClr val="9999CC">
                      <a:alpha val="40000"/>
                    </a:srgbClr>
                  </a:glow>
                </a:effectLst>
              </a:rPr>
              <a:t>D</a:t>
            </a:r>
            <a:r>
              <a:rPr lang="en-US" sz="1600" baseline="-25000" dirty="0" err="1">
                <a:effectLst>
                  <a:glow rad="228600">
                    <a:srgbClr val="9999CC">
                      <a:alpha val="40000"/>
                    </a:srgbClr>
                  </a:glow>
                </a:effectLst>
              </a:rPr>
              <a:t>sus</a:t>
            </a:r>
            <a:r>
              <a:rPr lang="en-US" sz="1600" dirty="0">
                <a:effectLst>
                  <a:glow rad="228600">
                    <a:srgbClr val="9999CC">
                      <a:alpha val="40000"/>
                    </a:srgbClr>
                  </a:glow>
                </a:effectLst>
              </a:rPr>
              <a:t> + </a:t>
            </a:r>
            <a:r>
              <a:rPr lang="en-US" sz="1600" dirty="0" err="1">
                <a:effectLst>
                  <a:glow rad="228600">
                    <a:srgbClr val="9999CC">
                      <a:alpha val="40000"/>
                    </a:srgbClr>
                  </a:glow>
                </a:effectLst>
              </a:rPr>
              <a:t>D</a:t>
            </a:r>
            <a:r>
              <a:rPr lang="en-US" sz="1600" baseline="-25000" dirty="0" err="1">
                <a:effectLst>
                  <a:glow rad="228600">
                    <a:srgbClr val="9999CC">
                      <a:alpha val="40000"/>
                    </a:srgbClr>
                  </a:glow>
                </a:effectLst>
              </a:rPr>
              <a:t>droop</a:t>
            </a:r>
            <a:r>
              <a:rPr lang="en-US" sz="1600" dirty="0">
                <a:effectLst>
                  <a:glow rad="228600">
                    <a:srgbClr val="9999CC">
                      <a:alpha val="40000"/>
                    </a:srgbClr>
                  </a:glow>
                </a:effectLst>
              </a:rPr>
              <a:t> * sin(Position – </a:t>
            </a:r>
            <a:r>
              <a:rPr lang="en-US" sz="1600" dirty="0" err="1">
                <a:effectLst>
                  <a:glow rad="228600">
                    <a:srgbClr val="9999CC">
                      <a:alpha val="40000"/>
                    </a:srgbClr>
                  </a:glow>
                </a:effectLst>
              </a:rPr>
              <a:t>Angle</a:t>
            </a:r>
            <a:r>
              <a:rPr lang="en-US" sz="1600" baseline="-25000" dirty="0" err="1">
                <a:effectLst>
                  <a:glow rad="228600">
                    <a:srgbClr val="9999CC">
                      <a:alpha val="40000"/>
                    </a:srgbClr>
                  </a:glow>
                </a:effectLst>
              </a:rPr>
              <a:t>droop</a:t>
            </a:r>
            <a:r>
              <a:rPr lang="en-US" sz="1600" dirty="0">
                <a:effectLst>
                  <a:glow rad="228600">
                    <a:srgbClr val="9999CC">
                      <a:alpha val="40000"/>
                    </a:srgbClr>
                  </a:glow>
                </a:effectLst>
              </a:rPr>
              <a:t>)</a:t>
            </a:r>
          </a:p>
          <a:p>
            <a:endParaRPr lang="en-US" sz="1600" dirty="0">
              <a:solidFill>
                <a:schemeClr val="bg1"/>
              </a:solidFill>
              <a:effectLst>
                <a:glow rad="228600">
                  <a:srgbClr val="9999CC">
                    <a:alpha val="40000"/>
                  </a:srgbClr>
                </a:glow>
              </a:effectLst>
            </a:endParaRPr>
          </a:p>
          <a:p>
            <a:r>
              <a:rPr lang="en-US" sz="1600" dirty="0">
                <a:solidFill>
                  <a:schemeClr val="bg1"/>
                </a:solidFill>
                <a:effectLst>
                  <a:glow rad="228600">
                    <a:srgbClr val="9999CC">
                      <a:alpha val="40000"/>
                    </a:srgbClr>
                  </a:glow>
                </a:effectLst>
              </a:rPr>
              <a:t>Many combinations of </a:t>
            </a:r>
            <a:r>
              <a:rPr lang="en-US" sz="1600" dirty="0" err="1">
                <a:effectLst>
                  <a:glow rad="228600">
                    <a:srgbClr val="9999CC">
                      <a:alpha val="40000"/>
                    </a:srgbClr>
                  </a:glow>
                </a:effectLst>
              </a:rPr>
              <a:t>D</a:t>
            </a:r>
            <a:r>
              <a:rPr lang="en-US" sz="1600" baseline="-25000" dirty="0" err="1">
                <a:effectLst>
                  <a:glow rad="228600">
                    <a:srgbClr val="9999CC">
                      <a:alpha val="40000"/>
                    </a:srgbClr>
                  </a:glow>
                </a:effectLst>
              </a:rPr>
              <a:t>droop</a:t>
            </a:r>
            <a:r>
              <a:rPr lang="en-US" sz="1600" dirty="0" smtClean="0">
                <a:effectLst>
                  <a:glow rad="228600">
                    <a:srgbClr val="9999CC">
                      <a:alpha val="40000"/>
                    </a:srgbClr>
                  </a:glow>
                </a:effectLst>
              </a:rPr>
              <a:t> </a:t>
            </a:r>
            <a:r>
              <a:rPr lang="en-US" sz="1600" dirty="0" smtClean="0">
                <a:solidFill>
                  <a:schemeClr val="bg1"/>
                </a:solidFill>
                <a:effectLst>
                  <a:glow rad="228600">
                    <a:srgbClr val="9999CC">
                      <a:alpha val="40000"/>
                    </a:srgbClr>
                  </a:glow>
                </a:effectLst>
              </a:rPr>
              <a:t>and</a:t>
            </a:r>
            <a:r>
              <a:rPr lang="en-US" sz="1600" dirty="0" smtClean="0">
                <a:effectLst>
                  <a:glow rad="228600">
                    <a:srgbClr val="9999CC">
                      <a:alpha val="40000"/>
                    </a:srgbClr>
                  </a:glow>
                </a:effectLst>
              </a:rPr>
              <a:t> </a:t>
            </a:r>
            <a:r>
              <a:rPr lang="en-US" sz="1600" dirty="0" err="1">
                <a:effectLst>
                  <a:glow rad="228600">
                    <a:srgbClr val="9999CC">
                      <a:alpha val="40000"/>
                    </a:srgbClr>
                  </a:glow>
                </a:effectLst>
              </a:rPr>
              <a:t>Angle</a:t>
            </a:r>
            <a:r>
              <a:rPr lang="en-US" sz="1600" baseline="-25000" dirty="0" err="1">
                <a:effectLst>
                  <a:glow rad="228600">
                    <a:srgbClr val="9999CC">
                      <a:alpha val="40000"/>
                    </a:srgbClr>
                  </a:glow>
                </a:effectLst>
              </a:rPr>
              <a:t>droop</a:t>
            </a:r>
            <a:r>
              <a:rPr lang="en-US" sz="1600" dirty="0" smtClean="0">
                <a:effectLst>
                  <a:glow rad="228600">
                    <a:srgbClr val="9999CC">
                      <a:alpha val="40000"/>
                    </a:srgbClr>
                  </a:glow>
                </a:effectLst>
              </a:rPr>
              <a:t> </a:t>
            </a:r>
            <a:br>
              <a:rPr lang="en-US" sz="1600" dirty="0" smtClean="0">
                <a:effectLst>
                  <a:glow rad="228600">
                    <a:srgbClr val="9999CC">
                      <a:alpha val="40000"/>
                    </a:srgbClr>
                  </a:glow>
                </a:effectLst>
              </a:rPr>
            </a:br>
            <a:r>
              <a:rPr lang="en-US" sz="1600" dirty="0" smtClean="0">
                <a:effectLst>
                  <a:glow rad="228600">
                    <a:srgbClr val="9999CC">
                      <a:alpha val="40000"/>
                    </a:srgbClr>
                  </a:glow>
                </a:effectLst>
              </a:rPr>
              <a:t> </a:t>
            </a:r>
            <a:r>
              <a:rPr lang="en-US" sz="1600" dirty="0">
                <a:solidFill>
                  <a:schemeClr val="bg1"/>
                </a:solidFill>
                <a:effectLst>
                  <a:glow rad="228600">
                    <a:srgbClr val="9999CC">
                      <a:alpha val="40000"/>
                    </a:srgbClr>
                  </a:glow>
                </a:effectLst>
              </a:rPr>
              <a:t>give the same</a:t>
            </a:r>
            <a:r>
              <a:rPr lang="en-US" sz="1600" dirty="0">
                <a:effectLst>
                  <a:glow rad="228600">
                    <a:srgbClr val="9999CC">
                      <a:alpha val="40000"/>
                    </a:srgbClr>
                  </a:glow>
                </a:effectLst>
              </a:rPr>
              <a:t> </a:t>
            </a:r>
            <a:r>
              <a:rPr lang="en-US" sz="1600" dirty="0" err="1">
                <a:effectLst>
                  <a:glow rad="228600">
                    <a:srgbClr val="9999CC">
                      <a:alpha val="40000"/>
                    </a:srgbClr>
                  </a:glow>
                </a:effectLst>
              </a:rPr>
              <a:t>D</a:t>
            </a:r>
            <a:r>
              <a:rPr lang="en-US" sz="1600" baseline="-25000" dirty="0" err="1">
                <a:effectLst>
                  <a:glow rad="228600">
                    <a:srgbClr val="9999CC">
                      <a:alpha val="40000"/>
                    </a:srgbClr>
                  </a:glow>
                </a:effectLst>
              </a:rPr>
              <a:t>offset</a:t>
            </a:r>
            <a:endParaRPr lang="en-US" sz="1600" dirty="0">
              <a:effectLst>
                <a:glow rad="228600">
                  <a:srgbClr val="9999CC">
                    <a:alpha val="40000"/>
                  </a:srgbClr>
                </a:glow>
              </a:effectLst>
            </a:endParaRPr>
          </a:p>
          <a:p>
            <a:r>
              <a:rPr lang="en-US" sz="1600" dirty="0" smtClean="0">
                <a:effectLst>
                  <a:glow rad="228600">
                    <a:srgbClr val="9999CC">
                      <a:alpha val="40000"/>
                    </a:srgbClr>
                  </a:glow>
                </a:effectLst>
              </a:rPr>
              <a:t>	i.e. 5=3+2 and 5=-9+14</a:t>
            </a:r>
            <a:endParaRPr lang="en-US" sz="1600" dirty="0">
              <a:effectLst>
                <a:glow rad="228600">
                  <a:srgbClr val="9999CC">
                    <a:alpha val="40000"/>
                  </a:srgbClr>
                </a:glow>
              </a:effectLst>
            </a:endParaRPr>
          </a:p>
        </p:txBody>
      </p:sp>
    </p:spTree>
    <p:custDataLst>
      <p:tags r:id="rId1"/>
    </p:custDataLst>
    <p:extLst>
      <p:ext uri="{BB962C8B-B14F-4D97-AF65-F5344CB8AC3E}">
        <p14:creationId xmlns:p14="http://schemas.microsoft.com/office/powerpoint/2010/main" val="516423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t>Options for suspicious results…</a:t>
            </a:r>
            <a:endParaRPr lang="en-US" dirty="0"/>
          </a:p>
        </p:txBody>
      </p:sp>
      <p:sp>
        <p:nvSpPr>
          <p:cNvPr id="3" name="Content Placeholder 2"/>
          <p:cNvSpPr>
            <a:spLocks noGrp="1"/>
          </p:cNvSpPr>
          <p:nvPr>
            <p:ph idx="1"/>
          </p:nvPr>
        </p:nvSpPr>
        <p:spPr>
          <a:xfrm>
            <a:off x="457200" y="1143000"/>
            <a:ext cx="8229600" cy="5257800"/>
          </a:xfrm>
        </p:spPr>
        <p:txBody>
          <a:bodyPr>
            <a:normAutofit fontScale="55000" lnSpcReduction="20000"/>
          </a:bodyPr>
          <a:lstStyle/>
          <a:p>
            <a:pPr marL="514350" indent="-514350">
              <a:buFont typeface="+mj-lt"/>
              <a:buAutoNum type="arabicPeriod"/>
            </a:pPr>
            <a:r>
              <a:rPr lang="en-US" dirty="0"/>
              <a:t>Don’t accept the new </a:t>
            </a:r>
            <a:r>
              <a:rPr lang="en-US" dirty="0" smtClean="0"/>
              <a:t>numbers, </a:t>
            </a:r>
            <a:r>
              <a:rPr lang="en-US" dirty="0"/>
              <a:t>and re-run the calibration testing only the Axis that gave suspicious numbers</a:t>
            </a:r>
          </a:p>
          <a:p>
            <a:pPr marL="514350" indent="-514350">
              <a:buFont typeface="+mj-lt"/>
              <a:buAutoNum type="arabicPeriod"/>
            </a:pPr>
            <a:endParaRPr lang="en-US" dirty="0" smtClean="0"/>
          </a:p>
          <a:p>
            <a:pPr marL="514350" indent="-514350">
              <a:buFont typeface="+mj-lt"/>
              <a:buAutoNum type="arabicPeriod"/>
            </a:pPr>
            <a:r>
              <a:rPr lang="en-US" dirty="0" smtClean="0"/>
              <a:t>Don’t accept the numbers, assess </a:t>
            </a:r>
            <a:r>
              <a:rPr lang="en-US" dirty="0"/>
              <a:t>possible hardware issues, and rerun PedCal</a:t>
            </a:r>
          </a:p>
          <a:p>
            <a:pPr marL="914400" lvl="1" indent="-514350"/>
            <a:r>
              <a:rPr lang="en-US" dirty="0"/>
              <a:t>If the numbers look about the same as before the hardware degraded, life is good</a:t>
            </a:r>
            <a:r>
              <a:rPr lang="en-US" dirty="0" smtClean="0"/>
              <a:t>.</a:t>
            </a:r>
          </a:p>
          <a:p>
            <a:pPr marL="914400" lvl="1" indent="-514350"/>
            <a:endParaRPr lang="en-US" dirty="0"/>
          </a:p>
          <a:p>
            <a:pPr marL="514350" indent="-514350">
              <a:buFont typeface="+mj-lt"/>
              <a:buAutoNum type="arabicPeriod"/>
            </a:pPr>
            <a:r>
              <a:rPr lang="en-US" dirty="0" smtClean="0"/>
              <a:t>Accept </a:t>
            </a:r>
            <a:r>
              <a:rPr lang="en-US" dirty="0"/>
              <a:t>the new numbers and run a VCP to see if alarms are generated</a:t>
            </a:r>
          </a:p>
          <a:p>
            <a:pPr marL="914400" lvl="1" indent="-514350"/>
            <a:r>
              <a:rPr lang="en-US" dirty="0"/>
              <a:t>Even with a large change the numbers are probably correct for the pedestal </a:t>
            </a:r>
            <a:r>
              <a:rPr lang="en-US" dirty="0" smtClean="0"/>
              <a:t>at </a:t>
            </a:r>
            <a:r>
              <a:rPr lang="en-US" dirty="0"/>
              <a:t>that time </a:t>
            </a:r>
          </a:p>
          <a:p>
            <a:pPr marL="914400" lvl="1" indent="-514350"/>
            <a:r>
              <a:rPr lang="en-US" dirty="0"/>
              <a:t>If you do get alarms, you can always go back to your old adaptation data.</a:t>
            </a:r>
          </a:p>
          <a:p>
            <a:pPr marL="914400" lvl="1" indent="-514350"/>
            <a:r>
              <a:rPr lang="en-US" dirty="0"/>
              <a:t>If values are updated with bad hardware, the system will run until the hardware fails, possibly better than it was running before the calibration. When the hardware is replaced, you will have to re-run the calibration. </a:t>
            </a:r>
          </a:p>
          <a:p>
            <a:pPr marL="914400" lvl="1" indent="-514350"/>
            <a:endParaRPr lang="en-US" dirty="0"/>
          </a:p>
          <a:p>
            <a:pPr marL="914400" lvl="1" indent="-514350"/>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8" t="6429" r="59394" b="59531"/>
          <a:stretch/>
        </p:blipFill>
        <p:spPr bwMode="auto">
          <a:xfrm>
            <a:off x="1904999" y="1981200"/>
            <a:ext cx="5371185" cy="373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83668" y="3493008"/>
            <a:ext cx="128016" cy="128016"/>
          </a:xfrm>
          <a:prstGeom prst="rect">
            <a:avLst/>
          </a:prstGeom>
          <a:solidFill>
            <a:srgbClr val="CDCDCD">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48200" y="5129784"/>
            <a:ext cx="1106424" cy="320040"/>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684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grpId="1" nodeType="afterEffect">
                                  <p:stCondLst>
                                    <p:cond delay="500"/>
                                  </p:stCondLst>
                                  <p:childTnLst>
                                    <p:set>
                                      <p:cBhvr>
                                        <p:cTn id="21" dur="1" fill="hold">
                                          <p:stCondLst>
                                            <p:cond delay="0"/>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 presetClass="exit" presetSubtype="0" fill="hold" nodeType="afterEffect">
                                  <p:stCondLst>
                                    <p:cond delay="1000"/>
                                  </p:stCondLst>
                                  <p:childTnLst>
                                    <p:set>
                                      <p:cBhvr>
                                        <p:cTn id="24" dur="1" fill="hold">
                                          <p:stCondLst>
                                            <p:cond delay="0"/>
                                          </p:stCondLst>
                                        </p:cTn>
                                        <p:tgtEl>
                                          <p:spTgt spid="205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Pedestal Calibration will fail if…</a:t>
            </a:r>
            <a:endParaRPr lang="en-US" dirty="0"/>
          </a:p>
        </p:txBody>
      </p:sp>
      <p:grpSp>
        <p:nvGrpSpPr>
          <p:cNvPr id="18" name="Group 17"/>
          <p:cNvGrpSpPr/>
          <p:nvPr/>
        </p:nvGrpSpPr>
        <p:grpSpPr>
          <a:xfrm>
            <a:off x="36843" y="1295400"/>
            <a:ext cx="8878556" cy="5410199"/>
            <a:chOff x="636203" y="1469181"/>
            <a:chExt cx="8074244" cy="4788000"/>
          </a:xfrm>
        </p:grpSpPr>
        <p:sp>
          <p:nvSpPr>
            <p:cNvPr id="12" name="Freeform 11"/>
            <p:cNvSpPr/>
            <p:nvPr/>
          </p:nvSpPr>
          <p:spPr>
            <a:xfrm>
              <a:off x="638034" y="2696782"/>
              <a:ext cx="621100" cy="633600"/>
            </a:xfrm>
            <a:custGeom>
              <a:avLst/>
              <a:gdLst>
                <a:gd name="connsiteX0" fmla="*/ 0 w 2495550"/>
                <a:gd name="connsiteY0" fmla="*/ 0 h 633600"/>
                <a:gd name="connsiteX1" fmla="*/ 2495550 w 2495550"/>
                <a:gd name="connsiteY1" fmla="*/ 0 h 633600"/>
                <a:gd name="connsiteX2" fmla="*/ 2495550 w 2495550"/>
                <a:gd name="connsiteY2" fmla="*/ 633600 h 633600"/>
                <a:gd name="connsiteX3" fmla="*/ 0 w 2495550"/>
                <a:gd name="connsiteY3" fmla="*/ 633600 h 633600"/>
                <a:gd name="connsiteX4" fmla="*/ 0 w 2495550"/>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50" h="633600">
                  <a:moveTo>
                    <a:pt x="0" y="0"/>
                  </a:moveTo>
                  <a:lnTo>
                    <a:pt x="2495550" y="0"/>
                  </a:lnTo>
                  <a:lnTo>
                    <a:pt x="2495550" y="633600"/>
                  </a:lnTo>
                  <a:lnTo>
                    <a:pt x="0" y="633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lvl="0" algn="r" defTabSz="1422400" rtl="0">
                <a:lnSpc>
                  <a:spcPct val="90000"/>
                </a:lnSpc>
                <a:spcBef>
                  <a:spcPct val="0"/>
                </a:spcBef>
                <a:spcAft>
                  <a:spcPct val="35000"/>
                </a:spcAft>
              </a:pPr>
              <a:r>
                <a:rPr lang="en-US" sz="3200" kern="1200" dirty="0" smtClean="0"/>
                <a:t>A</a:t>
              </a:r>
              <a:endParaRPr lang="en-US" sz="3200" kern="1200" dirty="0"/>
            </a:p>
          </p:txBody>
        </p:sp>
        <p:sp>
          <p:nvSpPr>
            <p:cNvPr id="13" name="Left Brace 12"/>
            <p:cNvSpPr/>
            <p:nvPr/>
          </p:nvSpPr>
          <p:spPr>
            <a:xfrm>
              <a:off x="1223797" y="1469181"/>
              <a:ext cx="499110" cy="3088800"/>
            </a:xfrm>
            <a:prstGeom prst="leftBrace">
              <a:avLst>
                <a:gd name="adj1" fmla="val 35000"/>
                <a:gd name="adj2" fmla="val 50000"/>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922551" y="1469181"/>
              <a:ext cx="6787896" cy="3088800"/>
            </a:xfrm>
            <a:custGeom>
              <a:avLst/>
              <a:gdLst>
                <a:gd name="connsiteX0" fmla="*/ 0 w 6787896"/>
                <a:gd name="connsiteY0" fmla="*/ 0 h 3088800"/>
                <a:gd name="connsiteX1" fmla="*/ 6787896 w 6787896"/>
                <a:gd name="connsiteY1" fmla="*/ 0 h 3088800"/>
                <a:gd name="connsiteX2" fmla="*/ 6787896 w 6787896"/>
                <a:gd name="connsiteY2" fmla="*/ 3088800 h 3088800"/>
                <a:gd name="connsiteX3" fmla="*/ 0 w 6787896"/>
                <a:gd name="connsiteY3" fmla="*/ 3088800 h 3088800"/>
                <a:gd name="connsiteX4" fmla="*/ 0 w 6787896"/>
                <a:gd name="connsiteY4" fmla="*/ 0 h 308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896" h="3088800">
                  <a:moveTo>
                    <a:pt x="0" y="0"/>
                  </a:moveTo>
                  <a:lnTo>
                    <a:pt x="6787896" y="0"/>
                  </a:lnTo>
                  <a:lnTo>
                    <a:pt x="6787896" y="3088800"/>
                  </a:lnTo>
                  <a:lnTo>
                    <a:pt x="0" y="3088800"/>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7200" tIns="457200" rIns="457200" bIns="457200" numCol="1" spcCol="1270" anchor="ctr" anchorCtr="0">
              <a:noAutofit/>
            </a:bodyPr>
            <a:lstStyle/>
            <a:p>
              <a:pPr marL="0" lvl="1" algn="l" defTabSz="1377950" rtl="0">
                <a:lnSpc>
                  <a:spcPct val="90000"/>
                </a:lnSpc>
                <a:spcBef>
                  <a:spcPct val="0"/>
                </a:spcBef>
                <a:spcAft>
                  <a:spcPct val="15000"/>
                </a:spcAft>
              </a:pPr>
              <a:r>
                <a:rPr lang="en-US" sz="3100" kern="1200" dirty="0" smtClean="0"/>
                <a:t>…the pedestal moved or failed to move in a way that caused the antenna library to enter a “safe” state (error message: RCP Shutdown will be displayed). </a:t>
              </a:r>
            </a:p>
            <a:p>
              <a:pPr marL="0" lvl="1" algn="l" defTabSz="1066800" rtl="0">
                <a:lnSpc>
                  <a:spcPct val="90000"/>
                </a:lnSpc>
                <a:spcBef>
                  <a:spcPct val="0"/>
                </a:spcBef>
                <a:spcAft>
                  <a:spcPct val="15000"/>
                </a:spcAft>
              </a:pPr>
              <a:r>
                <a:rPr lang="en-US" sz="2400" i="1" kern="1200" dirty="0" smtClean="0">
                  <a:solidFill>
                    <a:schemeClr val="bg1">
                      <a:lumMod val="75000"/>
                    </a:schemeClr>
                  </a:solidFill>
                </a:rPr>
                <a:t>For example, lower elevation limit, velocity tolerance exceeded, etc.</a:t>
              </a:r>
              <a:endParaRPr lang="en-US" sz="2400" kern="1200" dirty="0">
                <a:solidFill>
                  <a:schemeClr val="bg1">
                    <a:lumMod val="75000"/>
                  </a:schemeClr>
                </a:solidFill>
              </a:endParaRPr>
            </a:p>
          </p:txBody>
        </p:sp>
        <p:sp>
          <p:nvSpPr>
            <p:cNvPr id="15" name="Freeform 14"/>
            <p:cNvSpPr/>
            <p:nvPr/>
          </p:nvSpPr>
          <p:spPr>
            <a:xfrm>
              <a:off x="636203" y="5148381"/>
              <a:ext cx="620494" cy="633600"/>
            </a:xfrm>
            <a:custGeom>
              <a:avLst/>
              <a:gdLst>
                <a:gd name="connsiteX0" fmla="*/ 0 w 2493112"/>
                <a:gd name="connsiteY0" fmla="*/ 0 h 633600"/>
                <a:gd name="connsiteX1" fmla="*/ 2493112 w 2493112"/>
                <a:gd name="connsiteY1" fmla="*/ 0 h 633600"/>
                <a:gd name="connsiteX2" fmla="*/ 2493112 w 2493112"/>
                <a:gd name="connsiteY2" fmla="*/ 633600 h 633600"/>
                <a:gd name="connsiteX3" fmla="*/ 0 w 2493112"/>
                <a:gd name="connsiteY3" fmla="*/ 633600 h 633600"/>
                <a:gd name="connsiteX4" fmla="*/ 0 w 2493112"/>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112" h="633600">
                  <a:moveTo>
                    <a:pt x="0" y="0"/>
                  </a:moveTo>
                  <a:lnTo>
                    <a:pt x="2493112" y="0"/>
                  </a:lnTo>
                  <a:lnTo>
                    <a:pt x="2493112" y="633600"/>
                  </a:lnTo>
                  <a:lnTo>
                    <a:pt x="0" y="633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lvl="0" algn="r" defTabSz="1422400" rtl="0">
                <a:lnSpc>
                  <a:spcPct val="90000"/>
                </a:lnSpc>
                <a:spcBef>
                  <a:spcPct val="0"/>
                </a:spcBef>
                <a:spcAft>
                  <a:spcPct val="35000"/>
                </a:spcAft>
              </a:pPr>
              <a:r>
                <a:rPr lang="en-US" sz="3200" kern="1200" dirty="0" smtClean="0"/>
                <a:t>B</a:t>
              </a:r>
              <a:endParaRPr lang="en-US" sz="3200" kern="1200" dirty="0"/>
            </a:p>
          </p:txBody>
        </p:sp>
        <p:sp>
          <p:nvSpPr>
            <p:cNvPr id="16" name="Left Brace 15"/>
            <p:cNvSpPr/>
            <p:nvPr/>
          </p:nvSpPr>
          <p:spPr>
            <a:xfrm>
              <a:off x="1221360" y="4673181"/>
              <a:ext cx="498622" cy="1584000"/>
            </a:xfrm>
            <a:prstGeom prst="leftBrace">
              <a:avLst>
                <a:gd name="adj1" fmla="val 35000"/>
                <a:gd name="adj2" fmla="val 50000"/>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1919432" y="4673181"/>
              <a:ext cx="6781267" cy="1584000"/>
            </a:xfrm>
            <a:custGeom>
              <a:avLst/>
              <a:gdLst>
                <a:gd name="connsiteX0" fmla="*/ 0 w 6781267"/>
                <a:gd name="connsiteY0" fmla="*/ 0 h 1584000"/>
                <a:gd name="connsiteX1" fmla="*/ 6781267 w 6781267"/>
                <a:gd name="connsiteY1" fmla="*/ 0 h 1584000"/>
                <a:gd name="connsiteX2" fmla="*/ 6781267 w 6781267"/>
                <a:gd name="connsiteY2" fmla="*/ 1584000 h 1584000"/>
                <a:gd name="connsiteX3" fmla="*/ 0 w 6781267"/>
                <a:gd name="connsiteY3" fmla="*/ 1584000 h 1584000"/>
                <a:gd name="connsiteX4" fmla="*/ 0 w 6781267"/>
                <a:gd name="connsiteY4" fmla="*/ 0 h 15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1267" h="1584000">
                  <a:moveTo>
                    <a:pt x="0" y="0"/>
                  </a:moveTo>
                  <a:lnTo>
                    <a:pt x="6781267" y="0"/>
                  </a:lnTo>
                  <a:lnTo>
                    <a:pt x="6781267" y="1584000"/>
                  </a:lnTo>
                  <a:lnTo>
                    <a:pt x="0" y="1584000"/>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7200" tIns="457200" rIns="457200" bIns="457200" numCol="1" spcCol="1270" anchor="ctr" anchorCtr="0">
              <a:noAutofit/>
            </a:bodyPr>
            <a:lstStyle/>
            <a:p>
              <a:pPr marL="0" lvl="1" algn="l" defTabSz="1422400" rtl="0">
                <a:lnSpc>
                  <a:spcPct val="90000"/>
                </a:lnSpc>
                <a:spcBef>
                  <a:spcPct val="0"/>
                </a:spcBef>
                <a:spcAft>
                  <a:spcPct val="15000"/>
                </a:spcAft>
              </a:pPr>
              <a:r>
                <a:rPr lang="en-US" sz="3200" kern="1200" dirty="0" smtClean="0"/>
                <a:t>…certain hardware alarms are encountered (e.g., Power Amp alarms)</a:t>
              </a:r>
              <a:endParaRPr lang="en-US" sz="3200" kern="1200" dirty="0"/>
            </a:p>
          </p:txBody>
        </p:sp>
        <p:sp>
          <p:nvSpPr>
            <p:cNvPr id="10" name="TextBox 9"/>
            <p:cNvSpPr txBox="1"/>
            <p:nvPr/>
          </p:nvSpPr>
          <p:spPr>
            <a:xfrm>
              <a:off x="638034" y="4490480"/>
              <a:ext cx="621100" cy="326857"/>
            </a:xfrm>
            <a:prstGeom prst="rect">
              <a:avLst/>
            </a:prstGeom>
            <a:noFill/>
          </p:spPr>
          <p:txBody>
            <a:bodyPr wrap="square" rtlCol="0">
              <a:spAutoFit/>
            </a:bodyPr>
            <a:lstStyle/>
            <a:p>
              <a:pPr algn="ctr"/>
              <a:r>
                <a:rPr lang="en-US" dirty="0" smtClean="0"/>
                <a:t>- or -</a:t>
              </a:r>
              <a:endParaRPr lang="en-US" dirty="0"/>
            </a:p>
          </p:txBody>
        </p:sp>
      </p:grpSp>
    </p:spTree>
    <p:custDataLst>
      <p:tags r:id="rId1"/>
    </p:custDataLst>
    <p:extLst>
      <p:ext uri="{BB962C8B-B14F-4D97-AF65-F5344CB8AC3E}">
        <p14:creationId xmlns:p14="http://schemas.microsoft.com/office/powerpoint/2010/main" val="42027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792162"/>
          </a:xfrm>
        </p:spPr>
        <p:txBody>
          <a:bodyPr>
            <a:normAutofit fontScale="90000"/>
          </a:bodyPr>
          <a:lstStyle/>
          <a:p>
            <a:r>
              <a:rPr lang="en-US" dirty="0" smtClean="0"/>
              <a:t>Radar Control Process (RCP) Shutdown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RCP Shutdown means the antenna driver has entered a “safe” state. The control loop will not issue any further commands until it is told to reset.</a:t>
            </a:r>
          </a:p>
          <a:p>
            <a:pPr lvl="0"/>
            <a:endParaRPr lang="en-US" dirty="0" smtClean="0"/>
          </a:p>
          <a:p>
            <a:pPr lvl="0"/>
            <a:r>
              <a:rPr lang="en-US" dirty="0" smtClean="0"/>
              <a:t>RCP Shutdown is usually caused by conditions that will generate alarms. There may be additional actions to consider before resetting.</a:t>
            </a:r>
          </a:p>
          <a:p>
            <a:pPr lvl="0"/>
            <a:endParaRPr lang="en-US" dirty="0" smtClean="0"/>
          </a:p>
          <a:p>
            <a:pPr lvl="0"/>
            <a:r>
              <a:rPr lang="en-US" dirty="0" smtClean="0"/>
              <a:t>Restart RCP by going to Pedestal Control (STS &gt; Control &gt; Pedestal Control) and clicking the “Reset” Button</a:t>
            </a:r>
          </a:p>
          <a:p>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6937375"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95600" y="4419600"/>
            <a:ext cx="731520" cy="246888"/>
          </a:xfrm>
          <a:prstGeom prst="rect">
            <a:avLst/>
          </a:prstGeom>
          <a:noFill/>
          <a:ln>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595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grpId="0" nodeType="afterEffect">
                                  <p:stCondLst>
                                    <p:cond delay="100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500"/>
      <p:bldP spid="3" grpId="1" build="p"/>
      <p:bldP spid="5" grpId="0" animBg="1"/>
      <p:bldP spid="5"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ustDataLst>
      <p:tags r:id="rId1"/>
    </p:custDataLst>
    <p:extLst>
      <p:ext uri="{BB962C8B-B14F-4D97-AF65-F5344CB8AC3E}">
        <p14:creationId xmlns:p14="http://schemas.microsoft.com/office/powerpoint/2010/main" val="159988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Subtitle 2"/>
          <p:cNvSpPr>
            <a:spLocks noGrp="1"/>
          </p:cNvSpPr>
          <p:nvPr>
            <p:ph sz="half" idx="1"/>
          </p:nvPr>
        </p:nvSpPr>
        <p:spPr>
          <a:xfrm>
            <a:off x="228600" y="1600200"/>
            <a:ext cx="8686800" cy="4144963"/>
          </a:xfrm>
        </p:spPr>
        <p:txBody>
          <a:bodyPr>
            <a:noAutofit/>
          </a:bodyPr>
          <a:lstStyle/>
          <a:p>
            <a:pPr marL="0" indent="0" algn="ctr">
              <a:buNone/>
            </a:pPr>
            <a:r>
              <a:rPr lang="en-US" sz="5400" dirty="0" smtClean="0">
                <a:solidFill>
                  <a:schemeClr val="tx1"/>
                </a:solidFill>
              </a:rPr>
              <a:t>It is </a:t>
            </a:r>
            <a:r>
              <a:rPr lang="en-US" sz="5400" b="1" dirty="0" smtClean="0">
                <a:solidFill>
                  <a:schemeClr val="tx1"/>
                </a:solidFill>
              </a:rPr>
              <a:t>strongly</a:t>
            </a:r>
            <a:r>
              <a:rPr lang="en-US" sz="5400" dirty="0" smtClean="0">
                <a:solidFill>
                  <a:schemeClr val="tx1"/>
                </a:solidFill>
              </a:rPr>
              <a:t> advised to create a back-up of the system </a:t>
            </a:r>
            <a:r>
              <a:rPr lang="en-US" sz="5400" b="1" dirty="0" smtClean="0">
                <a:solidFill>
                  <a:schemeClr val="tx1"/>
                </a:solidFill>
              </a:rPr>
              <a:t>before </a:t>
            </a:r>
            <a:r>
              <a:rPr lang="en-US" sz="5400" dirty="0" smtClean="0">
                <a:solidFill>
                  <a:schemeClr val="tx1"/>
                </a:solidFill>
              </a:rPr>
              <a:t>running Ped Cal.  </a:t>
            </a:r>
            <a:endParaRPr lang="en-US" sz="5400" dirty="0">
              <a:solidFill>
                <a:schemeClr val="tx1"/>
              </a:solidFill>
            </a:endParaRPr>
          </a:p>
        </p:txBody>
      </p:sp>
      <p:sp>
        <p:nvSpPr>
          <p:cNvPr id="4" name="Content Placeholder 3"/>
          <p:cNvSpPr>
            <a:spLocks noGrp="1"/>
          </p:cNvSpPr>
          <p:nvPr>
            <p:ph sz="half" idx="2"/>
          </p:nvPr>
        </p:nvSpPr>
        <p:spPr>
          <a:xfrm>
            <a:off x="381000" y="5105400"/>
            <a:ext cx="8534400" cy="1020763"/>
          </a:xfrm>
          <a:noFill/>
          <a:ln>
            <a:noFill/>
          </a:ln>
        </p:spPr>
        <p:txBody>
          <a:bodyPr anchor="ctr">
            <a:noAutofit/>
          </a:bodyPr>
          <a:lstStyle/>
          <a:p>
            <a:pPr marL="0" indent="0" algn="ctr">
              <a:buNone/>
            </a:pPr>
            <a:r>
              <a:rPr lang="en-US" sz="2400" dirty="0"/>
              <a:t>Performing backups with the removable drive on the RSP takes less than 5 seconds and </a:t>
            </a:r>
            <a:r>
              <a:rPr lang="en-US" sz="2400" dirty="0" smtClean="0"/>
              <a:t>allows </a:t>
            </a:r>
            <a:r>
              <a:rPr lang="en-US" sz="2400" dirty="0"/>
              <a:t>the technician to </a:t>
            </a:r>
            <a:r>
              <a:rPr lang="en-US" sz="2400" dirty="0" smtClean="0"/>
              <a:t>quickly restore </a:t>
            </a:r>
            <a:r>
              <a:rPr lang="en-US" sz="2400" dirty="0"/>
              <a:t>their adaptation data if the calibration does not cause an improvement</a:t>
            </a:r>
            <a:r>
              <a:rPr lang="en-US" sz="2400" dirty="0" smtClean="0"/>
              <a:t>.</a:t>
            </a:r>
            <a:endParaRPr lang="en-US" sz="2400" dirty="0"/>
          </a:p>
        </p:txBody>
      </p:sp>
    </p:spTree>
    <p:custDataLst>
      <p:tags r:id="rId1"/>
    </p:custDataLst>
    <p:extLst>
      <p:ext uri="{BB962C8B-B14F-4D97-AF65-F5344CB8AC3E}">
        <p14:creationId xmlns:p14="http://schemas.microsoft.com/office/powerpoint/2010/main" val="338826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STS Menu</a:t>
            </a:r>
            <a:endParaRPr lang="en-US" dirty="0"/>
          </a:p>
        </p:txBody>
      </p:sp>
      <p:pic>
        <p:nvPicPr>
          <p:cNvPr id="1026" name="Picture 2" descr="P:\NEXRAD\Instructor Folders\Jim's Projects\ped cal\Screenshot-System Test Softw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0"/>
            <a:ext cx="847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 action="ppaction://hlinkshowjump?jump=nextslide"/>
          </p:cNvPr>
          <p:cNvSpPr/>
          <p:nvPr/>
        </p:nvSpPr>
        <p:spPr>
          <a:xfrm>
            <a:off x="1752600" y="1371600"/>
            <a:ext cx="2133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3266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PedCal Menu</a:t>
            </a:r>
            <a:endParaRPr lang="en-US" dirty="0"/>
          </a:p>
        </p:txBody>
      </p:sp>
      <p:pic>
        <p:nvPicPr>
          <p:cNvPr id="2050" name="Picture 2" descr="P:\NEXRAD\Instructor Folders\Jim's Projects\ped cal\Screenshot-System Test Softwa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NEXRAD\Instructor Folders\Jim's Projects\ped cal\Screenshot-System Test Softwa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84745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7400" y="2362200"/>
            <a:ext cx="762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8266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sz="1200" kern="1200" dirty="0" smtClean="0">
                <a:solidFill>
                  <a:srgbClr val="000000"/>
                </a:solidFill>
                <a:effectLst/>
                <a:latin typeface="Calibri" panose="020F0502020204030204" pitchFamily="34" charset="0"/>
                <a:ea typeface="+mn-ea"/>
                <a:cs typeface="+mn-cs"/>
              </a:rPr>
              <a:t>Azimuth Feedback Test (1 of 3)</a:t>
            </a:r>
            <a:endParaRPr lang="en-US" dirty="0"/>
          </a:p>
        </p:txBody>
      </p:sp>
      <p:pic>
        <p:nvPicPr>
          <p:cNvPr id="4098" name="Picture 2" descr="P:\NEXRAD\Instructor Folders\Jim's Projects\ped cal\Screenshot-System Test Softwa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474529"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896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USED_PAGE_ORIENTATION" val="1"/>
  <p:tag name="ARTICULATE_USED_PAGE_SIZE" val="1"/>
  <p:tag name="TAG_BACKING_FORM_KEY" val="263580-s:\pedcal_web_draft.pptx"/>
  <p:tag name="ARTICULATE_PRESENTER_VERSION" val="7"/>
  <p:tag name="ARTICULATE_REFERENCE_ID" val="1d080b9d-7e1e-4143-a2a6-a56b36f027fc"/>
  <p:tag name="ARTICULATE_SLIDE_THUMBNAIL_REFRESH" val="1"/>
  <p:tag name="ARTICULATE_SLIDE_COUNT" val="52"/>
  <p:tag name="ARTICULATE_PROJECT_OPEN" val="0"/>
  <p:tag name="ISPRING_RESOURCE_PATHS_HASH_PRESENTER" val="e9a728af6d5d90c9b60f5d93c103fa5ee8c9"/>
</p:tagLst>
</file>

<file path=ppt/tags/tag10.xml><?xml version="1.0" encoding="utf-8"?>
<p:tagLst xmlns:a="http://schemas.openxmlformats.org/drawingml/2006/main" xmlns:r="http://schemas.openxmlformats.org/officeDocument/2006/relationships" xmlns:p="http://schemas.openxmlformats.org/presentationml/2006/main">
  <p:tag name="AUDIO_ID" val="312"/>
  <p:tag name="ARTICULATE_USED_LAYOUT" val="1"/>
  <p:tag name="TIMELINE" val="14.6/25.6"/>
  <p:tag name="ELAPSEDTIME" val="27.9"/>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308"/>
  <p:tag name="ARTICULATE_USED_LAYOUT" val="1"/>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56"/>
  <p:tag name="ARTICULATE_USED_LAYOUT" val="7"/>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D" val="257"/>
  <p:tag name="ARTICULATE_USED_LAYOUT" val="7"/>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49.5"/>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UDIO_ID" val="258"/>
  <p:tag name="ARTICULATE_USED_LAYOUT" val="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UDIO_ID" val="262"/>
  <p:tag name="ARTICULATE_USED_LAYOUT" val="7"/>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71"/>
  <p:tag name="ARTICULATE_USED_LAYOUT" val="7"/>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270"/>
  <p:tag name="ARTICULATE_USED_LAYOUT" val="7"/>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269"/>
  <p:tag name="ARTICULATE_USED_LAYOUT" val="7"/>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268"/>
  <p:tag name="ARTICULATE_USED_LAYOUT" val="7"/>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267"/>
  <p:tag name="ARTICULATE_USED_LAYOUT" val="7"/>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266"/>
  <p:tag name="ARTICULATE_USED_LAYOUT" val="7"/>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265"/>
  <p:tag name="ARTICULATE_USED_LAYOUT" val="7"/>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264"/>
  <p:tag name="ARTICULATE_USED_LAYOUT" val="7"/>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63"/>
  <p:tag name="ARTICULATE_USED_LAYOUT" val="7"/>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61"/>
  <p:tag name="ARTICULATE_USED_LAYOUT" val="7"/>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259"/>
  <p:tag name="ARTICULATE_USED_LAYOUT" val="7"/>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260"/>
  <p:tag name="ARTICULATE_USED_LAYOUT" val="7"/>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287"/>
  <p:tag name="ARTICULATE_USED_LAYOUT" val="7"/>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286"/>
  <p:tag name="ARTICULATE_USED_LAYOUT" val="7"/>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285"/>
  <p:tag name="ARTICULATE_USED_LAYOUT" val="7"/>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284"/>
  <p:tag name="ARTICULATE_USED_LAYOUT" val="7"/>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283"/>
  <p:tag name="ARTICULATE_USED_LAYOUT" val="7"/>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282"/>
  <p:tag name="ARTICULATE_USED_LAYOUT" val="7"/>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281"/>
  <p:tag name="ARTICULATE_USED_LAYOUT" val="7"/>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280"/>
  <p:tag name="ARTICULATE_USED_LAYOUT" val="7"/>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279"/>
  <p:tag name="ARTICULATE_USED_LAYOUT" val="7"/>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278"/>
  <p:tag name="ARTICULATE_USED_LAYOUT" val="7"/>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277"/>
  <p:tag name="ARTICULATE_USED_LAYOUT" val="7"/>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276"/>
  <p:tag name="ARTICULATE_USED_LAYOUT" val="7"/>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275"/>
  <p:tag name="ARTICULATE_USED_LAYOUT" val="7"/>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274"/>
  <p:tag name="ARTICULATE_USED_LAYOUT" val="7"/>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273"/>
  <p:tag name="ARTICULATE_USED_LAYOUT" val="7"/>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289"/>
  <p:tag name="ARTICULATE_USED_LAYOUT" val="7"/>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290"/>
  <p:tag name="ARTICULATE_USED_LAYOUT" val="7"/>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291"/>
  <p:tag name="ARTICULATE_USED_LAYOUT" val="7"/>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292"/>
  <p:tag name="ARTICULATE_USED_LAYOUT" val="7"/>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298"/>
  <p:tag name="ARTICULATE_USED_LAYOUT" val="7"/>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300"/>
  <p:tag name="ARTICULATE_USED_LAYOUT" val="2"/>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302"/>
  <p:tag name="ARTICULATE_USED_LAYOUT" val="6"/>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304"/>
  <p:tag name="ARTICULATE_USED_LAYOUT" val="7"/>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304"/>
  <p:tag name="ARTICULATE_USED_LAYOUT" val="7"/>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UDIO_ID" val="304"/>
  <p:tag name="ARTICULATE_USED_LAYOUT" val="7"/>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UDIO_ID" val="304"/>
  <p:tag name="ARTICULATE_USED_LAYOUT" val="7"/>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UDIO_ID" val="304"/>
  <p:tag name="ARTICULATE_USED_LAYOUT" val="7"/>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UDIO_ID" val="303"/>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293"/>
  <p:tag name="ARTICULATE_USED_LAYOUT" val="7"/>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UDIO_ID" val="293"/>
  <p:tag name="ARTICULATE_USED_LAYOUT" val="7"/>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UDIO_ID" val="293"/>
  <p:tag name="ARTICULATE_USED_LAYOUT" val="7"/>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UDIO_ID" val="293"/>
  <p:tag name="ARTICULATE_USED_LAYOUT" val="7"/>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UDIO_ID" val="293"/>
  <p:tag name="ARTICULATE_USED_LAYOUT" val="7"/>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UDIO_ID" val="320"/>
  <p:tag name="ARTICULATE_USED_LAYOUT" val="2"/>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UDIO_ID" val="295"/>
  <p:tag name="ARTICULATE_USED_LAYOUT" val="2"/>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UDIO_ID" val="296"/>
  <p:tag name="ARTICULATE_USED_LAYOUT" val="2"/>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UDIO_ID" val="305"/>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306"/>
  <p:tag name="ARTICULATE_USED_LAYOUT" val="1"/>
  <p:tag name="TIMELINE" val="4.2/9.8/16.8/21.9"/>
  <p:tag name="ELAPSEDTIME" val="27"/>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310"/>
  <p:tag name="ARTICULATE_USED_LAYOUT" val="1"/>
  <p:tag name="TIMELINE" val="1.3/12.8/17.5"/>
  <p:tag name="ELAPSEDTIME" val="20.8"/>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5259</TotalTime>
  <Words>2924</Words>
  <Application>Microsoft Office PowerPoint</Application>
  <PresentationFormat>On-screen Show (4:3)</PresentationFormat>
  <Paragraphs>347</Paragraphs>
  <Slides>59</Slides>
  <Notes>45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Pedestal Calibration  Overview</vt:lpstr>
      <vt:lpstr>Purpose</vt:lpstr>
      <vt:lpstr>Disclaimer</vt:lpstr>
      <vt:lpstr>Pedestal Calibration</vt:lpstr>
      <vt:lpstr>What it does…</vt:lpstr>
      <vt:lpstr>Caution</vt:lpstr>
      <vt:lpstr>STS Menu</vt:lpstr>
      <vt:lpstr>PedCal Menu</vt:lpstr>
      <vt:lpstr>Azimuth Feedback Test (1 of 3)</vt:lpstr>
      <vt:lpstr>Checking Az Drives/Slopes </vt:lpstr>
      <vt:lpstr>Updating Az Feedback Test (2 of 3)</vt:lpstr>
      <vt:lpstr>Adjusting Az Drives/Slopes </vt:lpstr>
      <vt:lpstr>Running Az Feedback Test (3 of 3)</vt:lpstr>
      <vt:lpstr>Running Az Feedback Diagnostic</vt:lpstr>
      <vt:lpstr>Az Feedback Diagnosis Subtest 1 of 7</vt:lpstr>
      <vt:lpstr>2 of 7</vt:lpstr>
      <vt:lpstr>3 of 7</vt:lpstr>
      <vt:lpstr>4 of 7</vt:lpstr>
      <vt:lpstr>5 of 7</vt:lpstr>
      <vt:lpstr>6 of 7</vt:lpstr>
      <vt:lpstr>7 of 7</vt:lpstr>
      <vt:lpstr>Checking El Droop Settings</vt:lpstr>
      <vt:lpstr>Checking El Drives/Slopes</vt:lpstr>
      <vt:lpstr>Running Initial El Feedback Test (1 of 3)</vt:lpstr>
      <vt:lpstr>Adjusting El Drives/Slopes</vt:lpstr>
      <vt:lpstr>Updating El Feedback (2/3)</vt:lpstr>
      <vt:lpstr>Running El Pservo Slope Test</vt:lpstr>
      <vt:lpstr>Updating El Feedback (3 of 3)</vt:lpstr>
      <vt:lpstr>Running El Feedback Diagnostic</vt:lpstr>
      <vt:lpstr>El Feedback Diagnosis Subtest 1 of 7</vt:lpstr>
      <vt:lpstr>2 of 7</vt:lpstr>
      <vt:lpstr>3 of 7</vt:lpstr>
      <vt:lpstr>4 of 7</vt:lpstr>
      <vt:lpstr>5 of 7</vt:lpstr>
      <vt:lpstr>6 of 7</vt:lpstr>
      <vt:lpstr>7 of 7</vt:lpstr>
      <vt:lpstr>Pedestal Calibration Results</vt:lpstr>
      <vt:lpstr>Confirm Adapt Data Items Changed</vt:lpstr>
      <vt:lpstr>Changes Submitted</vt:lpstr>
      <vt:lpstr>Close PedCal Results</vt:lpstr>
      <vt:lpstr>Close PedCal</vt:lpstr>
      <vt:lpstr>Main STS Window</vt:lpstr>
      <vt:lpstr>Lets take a look at those numbers…</vt:lpstr>
      <vt:lpstr>Adaptation Data: a036-a050</vt:lpstr>
      <vt:lpstr>Servo Control Loop</vt:lpstr>
      <vt:lpstr>Servo Control Loop</vt:lpstr>
      <vt:lpstr>Servo Control Loop</vt:lpstr>
      <vt:lpstr>Servo Control Loop</vt:lpstr>
      <vt:lpstr>Servo Control Loop</vt:lpstr>
      <vt:lpstr>Results</vt:lpstr>
      <vt:lpstr>Acceptable Numbers</vt:lpstr>
      <vt:lpstr>Acceptable Numbers</vt:lpstr>
      <vt:lpstr>Acceptable Numbers</vt:lpstr>
      <vt:lpstr>Acceptable Numbers</vt:lpstr>
      <vt:lpstr>Acceptable Numbers</vt:lpstr>
      <vt:lpstr>Options for suspicious results…</vt:lpstr>
      <vt:lpstr>Pedestal Calibration will fail if…</vt:lpstr>
      <vt:lpstr>Radar Control Process (RCP) Shutdown</vt:lpstr>
      <vt:lpstr>PowerPoint Presentation</vt:lpstr>
    </vt:vector>
  </TitlesOfParts>
  <Company>NWSTC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Bollinger</dc:creator>
  <cp:lastModifiedBy>Jim Bollinger</cp:lastModifiedBy>
  <cp:revision>137</cp:revision>
  <dcterms:created xsi:type="dcterms:W3CDTF">2016-09-16T14:16:03Z</dcterms:created>
  <dcterms:modified xsi:type="dcterms:W3CDTF">2016-12-05T18:02:19Z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38531C37-B313-4306-8D1B-4833DC4CD782</vt:lpwstr>
  </property>
  <property fmtid="{D5CDD505-2E9C-101B-9397-08002B2CF9AE}" pid="3" name="ArticulatePath">
    <vt:lpwstr>PedCal_web_draft</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S:\PedCal_web_draft.ppta</vt:lpwstr>
  </property>
</Properties>
</file>